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7" r:id="rId22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812" y="8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8" y="4874395"/>
            <a:ext cx="573416" cy="23100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364953" y="4929185"/>
            <a:ext cx="642942" cy="1071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25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www.nstu.ru</a:t>
            </a:r>
            <a:endParaRPr lang="ru-RU" sz="825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521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287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240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4822029"/>
            <a:ext cx="9144000" cy="321471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8" y="4874395"/>
            <a:ext cx="573416" cy="23100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64953" y="4929185"/>
            <a:ext cx="642942" cy="1071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25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www.nstu.ru</a:t>
            </a:r>
            <a:endParaRPr lang="ru-RU" sz="825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343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4822029"/>
            <a:ext cx="9144000" cy="321471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8" y="4874395"/>
            <a:ext cx="573416" cy="23100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64953" y="4929185"/>
            <a:ext cx="642942" cy="1071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25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www.nstu.ru</a:t>
            </a:r>
            <a:endParaRPr lang="ru-RU" sz="825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261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4822029"/>
            <a:ext cx="9144000" cy="321471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8" y="4874395"/>
            <a:ext cx="573416" cy="23100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64953" y="4929185"/>
            <a:ext cx="642942" cy="1071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25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www.nstu.ru</a:t>
            </a:r>
            <a:endParaRPr lang="ru-RU" sz="825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156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4822029"/>
            <a:ext cx="9144000" cy="321471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8" y="4874395"/>
            <a:ext cx="573416" cy="23100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64953" y="4929185"/>
            <a:ext cx="642942" cy="1071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25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www.nstu.ru</a:t>
            </a:r>
            <a:endParaRPr lang="ru-RU" sz="825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363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912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41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096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38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30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13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934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706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02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8" y="4874395"/>
            <a:ext cx="573416" cy="23100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364953" y="4929185"/>
            <a:ext cx="642942" cy="1071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25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www.nstu.ru</a:t>
            </a:r>
            <a:endParaRPr lang="ru-RU" sz="825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61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54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.bin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0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tu.ru/news_more?idnews=111963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35566" y="0"/>
            <a:ext cx="3000372" cy="16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536167"/>
            <a:ext cx="6858000" cy="32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>
              <a:latin typeface="Arial" panose="020B0604020202020204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439834" y="4632290"/>
            <a:ext cx="857256" cy="32147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5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 Text" pitchFamily="34" charset="-52"/>
                <a:cs typeface="Arial" pitchFamily="34" charset="0"/>
              </a:rPr>
              <a:t>n</a:t>
            </a:r>
            <a:r>
              <a:rPr lang="en-US" sz="15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 Text" pitchFamily="34" charset="-52"/>
                <a:cs typeface="Arial" pitchFamily="34" charset="0"/>
              </a:rPr>
              <a:t>stu.ru</a:t>
            </a:r>
            <a:endParaRPr lang="ru-RU" sz="15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Stem Text" pitchFamily="34" charset="-52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153" y="1317637"/>
            <a:ext cx="29256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ea typeface="Stem Text" pitchFamily="34" charset="-52"/>
              </a:rPr>
              <a:t>Новосибирский государственный</a:t>
            </a:r>
          </a:p>
          <a:p>
            <a:r>
              <a:rPr lang="ru-RU" sz="1050" b="1" dirty="0">
                <a:latin typeface="Arial" panose="020B0604020202020204" pitchFamily="34" charset="0"/>
                <a:ea typeface="Stem Text" pitchFamily="34" charset="-52"/>
              </a:rPr>
              <a:t>т</a:t>
            </a:r>
            <a:r>
              <a:rPr lang="ru-RU" sz="1050" b="1" dirty="0">
                <a:latin typeface="Arial" panose="020B0604020202020204" pitchFamily="34" charset="0"/>
                <a:ea typeface="Stem Text" pitchFamily="34" charset="-52"/>
              </a:rPr>
              <a:t>ехнический университет НЭТИ</a:t>
            </a:r>
          </a:p>
          <a:p>
            <a:endParaRPr lang="ru-RU" sz="1050" b="1" dirty="0">
              <a:latin typeface="Arial" panose="020B0604020202020204" pitchFamily="34" charset="0"/>
              <a:ea typeface="Stem Text" pitchFamily="34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35" y="420121"/>
            <a:ext cx="1769252" cy="717993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7427820" y="4425588"/>
            <a:ext cx="1716181" cy="3674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5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 Text" pitchFamily="34" charset="-52"/>
                <a:cs typeface="Arial" pitchFamily="34" charset="0"/>
              </a:rPr>
              <a:t>ОПОРНЫЙ </a:t>
            </a:r>
          </a:p>
          <a:p>
            <a:pPr>
              <a:spcBef>
                <a:spcPct val="20000"/>
              </a:spcBef>
              <a:defRPr/>
            </a:pPr>
            <a:r>
              <a:rPr lang="ru-RU" sz="15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 Text" pitchFamily="34" charset="-52"/>
                <a:cs typeface="Arial" pitchFamily="34" charset="0"/>
              </a:rPr>
              <a:t>УНИВЕРСИТЕТ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 r="26527" b="14241"/>
          <a:stretch/>
        </p:blipFill>
        <p:spPr>
          <a:xfrm>
            <a:off x="2322" y="0"/>
            <a:ext cx="5181493" cy="51767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27" y="2571751"/>
            <a:ext cx="3119725" cy="69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62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8027" y="254247"/>
            <a:ext cx="4319873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</a:rPr>
              <a:t>ИННОВАЦИОННАЯ</a:t>
            </a:r>
          </a:p>
          <a:p>
            <a:r>
              <a:rPr lang="ru-RU" sz="2400" b="1" dirty="0" smtClean="0">
                <a:latin typeface="Arial" panose="020B0604020202020204" pitchFamily="34" charset="0"/>
              </a:rPr>
              <a:t>СТРУКТУРА</a:t>
            </a:r>
            <a:endParaRPr lang="ru-RU" sz="1400" b="1" dirty="0" smtClean="0"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0248" y="1083636"/>
            <a:ext cx="1802710" cy="583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3767" y="1423798"/>
            <a:ext cx="3184940" cy="571887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3278" y="1561812"/>
            <a:ext cx="2923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НАУЧНЫЕ ШКОЛЫ</a:t>
            </a:r>
            <a:endParaRPr lang="ru-RU" sz="1400" b="1" i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8566" y="1423797"/>
            <a:ext cx="631989" cy="5718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590" y="1440708"/>
            <a:ext cx="643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23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0909" y="2365721"/>
            <a:ext cx="228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&gt;13 500 СТУДЕНТОВ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5174" y="2169427"/>
            <a:ext cx="3704252" cy="571887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3438" y="2194085"/>
            <a:ext cx="3185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НАУЧНО-ИССЛЕДОВАТЕЛЬСКИХ</a:t>
            </a:r>
            <a:b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</a:br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ИНСТИТУТА</a:t>
            </a:r>
            <a:endParaRPr lang="ru-RU" sz="1400" b="1" i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9287" y="2169426"/>
            <a:ext cx="563190" cy="5718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310" y="2186337"/>
            <a:ext cx="56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2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32476" y="2920697"/>
            <a:ext cx="3186231" cy="571887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8462" y="2953970"/>
            <a:ext cx="311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ЛАБОРАТОРИЙ И УЧЕБНО-</a:t>
            </a:r>
          </a:p>
          <a:p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НАУЧНЫХ ЦЕНТРОВ</a:t>
            </a:r>
            <a:endParaRPr lang="ru-RU" sz="1400" b="1" i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7543" y="2921001"/>
            <a:ext cx="633012" cy="571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1589" y="2951090"/>
            <a:ext cx="643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65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6" b="11284"/>
          <a:stretch/>
        </p:blipFill>
        <p:spPr>
          <a:xfrm>
            <a:off x="4638675" y="0"/>
            <a:ext cx="4505325" cy="481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72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r="32387" b="14456"/>
          <a:stretch/>
        </p:blipFill>
        <p:spPr>
          <a:xfrm>
            <a:off x="4608963" y="-2"/>
            <a:ext cx="4535038" cy="4819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027" y="254247"/>
            <a:ext cx="4319873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400" b="1" cap="all" dirty="0" smtClean="0">
                <a:latin typeface="Arial" panose="020B0604020202020204" pitchFamily="34" charset="0"/>
                <a:ea typeface="Stem Bold" panose="020B0703020203020204" pitchFamily="34" charset="-52"/>
              </a:rPr>
              <a:t>Развитие </a:t>
            </a:r>
          </a:p>
          <a:p>
            <a:r>
              <a:rPr lang="ru-RU" sz="2400" b="1" cap="all" dirty="0" smtClean="0">
                <a:latin typeface="Arial" panose="020B0604020202020204" pitchFamily="34" charset="0"/>
                <a:ea typeface="Stem Bold" panose="020B0703020203020204" pitchFamily="34" charset="-52"/>
              </a:rPr>
              <a:t>региона</a:t>
            </a:r>
            <a:endParaRPr lang="ru-RU" sz="2400" b="1" cap="all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0248" y="1083636"/>
            <a:ext cx="1802710" cy="583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8027" y="1402673"/>
            <a:ext cx="4082726" cy="1120858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i="1" cap="all" dirty="0" smtClean="0">
              <a:latin typeface="Arial" panose="020B0604020202020204" pitchFamily="34" charset="0"/>
              <a:ea typeface="Stem" panose="020B0503020203020204" pitchFamily="34" charset="-52"/>
              <a:cs typeface="Arial" pitchFamily="34" charset="0"/>
            </a:endParaRPr>
          </a:p>
          <a:p>
            <a:r>
              <a:rPr lang="ru-RU" sz="14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Сформированы </a:t>
            </a:r>
          </a:p>
          <a:p>
            <a:r>
              <a:rPr lang="ru-RU" sz="14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команды </a:t>
            </a:r>
            <a:r>
              <a:rPr lang="ru-RU" sz="14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– участники федеральных </a:t>
            </a:r>
            <a:endParaRPr lang="ru-RU" sz="1400" b="1" i="1" cap="all" dirty="0" smtClean="0">
              <a:latin typeface="Arial" panose="020B0604020202020204" pitchFamily="34" charset="0"/>
              <a:ea typeface="Stem" panose="020B0503020203020204" pitchFamily="34" charset="-52"/>
              <a:cs typeface="Arial" pitchFamily="34" charset="0"/>
            </a:endParaRPr>
          </a:p>
          <a:p>
            <a:r>
              <a:rPr lang="ru-RU" sz="14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и региональных </a:t>
            </a:r>
            <a:r>
              <a:rPr lang="ru-RU" sz="14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экспертных сообществ</a:t>
            </a:r>
            <a:r>
              <a:rPr lang="ru-RU" sz="14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.</a:t>
            </a:r>
            <a:r>
              <a:rPr lang="ru-RU" sz="1000" dirty="0" smtClean="0">
                <a:latin typeface="Arial" panose="020B0604020202020204" pitchFamily="34" charset="0"/>
                <a:ea typeface="Stem" panose="020B0503020203020204" pitchFamily="34" charset="-52"/>
              </a:rPr>
              <a:t/>
            </a:r>
            <a:br>
              <a:rPr lang="ru-RU" sz="1000" dirty="0" smtClean="0">
                <a:latin typeface="Arial" panose="020B0604020202020204" pitchFamily="34" charset="0"/>
                <a:ea typeface="Stem" panose="020B0503020203020204" pitchFamily="34" charset="-52"/>
              </a:rPr>
            </a:br>
            <a:endParaRPr lang="ru-RU" sz="1000" dirty="0" smtClean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323528" y="2643540"/>
            <a:ext cx="1865505" cy="28420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 anchor="ctr"/>
          <a:lstStyle/>
          <a:p>
            <a:pPr algn="ctr"/>
            <a:r>
              <a:rPr lang="ru-RU" sz="700" i="1" cap="all" dirty="0" smtClean="0">
                <a:solidFill>
                  <a:srgbClr val="0070C0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Число экспертов </a:t>
            </a:r>
            <a:r>
              <a:rPr lang="ru-RU" sz="700" i="1" cap="all" dirty="0" smtClean="0">
                <a:solidFill>
                  <a:schemeClr val="tx1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/ </a:t>
            </a:r>
            <a:r>
              <a:rPr lang="ru-RU" sz="700" i="1" cap="all" dirty="0" smtClean="0">
                <a:solidFill>
                  <a:srgbClr val="C00000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Программа</a:t>
            </a:r>
            <a:endParaRPr lang="ru-RU" sz="700" i="1" cap="all" dirty="0">
              <a:solidFill>
                <a:srgbClr val="C00000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pPr defTabSz="400018">
              <a:lnSpc>
                <a:spcPct val="90000"/>
              </a:lnSpc>
              <a:spcAft>
                <a:spcPct val="35000"/>
              </a:spcAft>
              <a:defRPr/>
            </a:pPr>
            <a:endParaRPr lang="ru-RU" sz="700" i="1" dirty="0">
              <a:solidFill>
                <a:srgbClr val="C00000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8027" y="2845215"/>
            <a:ext cx="648395" cy="2880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9</a:t>
            </a:r>
            <a:endParaRPr lang="ru-RU" b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6422" y="2845215"/>
            <a:ext cx="3434331" cy="28803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ПРОГРАММА РЕИНДУСТРИАЛИЗАЦИИ ЭКОНОМИКИ НОВОСИБИРСКОЙ ОБЛАСТИ</a:t>
            </a:r>
            <a:endParaRPr lang="ru-RU" sz="600" b="1" i="1" dirty="0">
              <a:solidFill>
                <a:schemeClr val="tx1"/>
              </a:solidFill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8027" y="3192819"/>
            <a:ext cx="648395" cy="2880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ea typeface="Stem Bold" panose="020B0703020203020204" pitchFamily="34" charset="-52"/>
              </a:rPr>
              <a:t>8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16422" y="3192819"/>
            <a:ext cx="3434331" cy="28803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ПРОЕКТ «АКАДЕМГОРОДОК 2.0» </a:t>
            </a:r>
          </a:p>
          <a:p>
            <a:pPr>
              <a:lnSpc>
                <a:spcPct val="90000"/>
              </a:lnSpc>
            </a:pP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(ИСТОЧНИК СИНХРОТРОННОГО ИЗЛУЧЕНИЯ «СКИФ»)</a:t>
            </a:r>
            <a:endParaRPr lang="ru-RU" sz="900" b="1" i="1" dirty="0">
              <a:solidFill>
                <a:schemeClr val="tx1"/>
              </a:solidFill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8027" y="3528874"/>
            <a:ext cx="648395" cy="2880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15</a:t>
            </a:r>
            <a:endParaRPr lang="ru-RU" b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16422" y="3528874"/>
            <a:ext cx="3434331" cy="28803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НПК «СИБИРСКИЙ НАУКОПОЛИС»</a:t>
            </a:r>
            <a:endParaRPr lang="ru-RU" sz="900" b="1" i="1" dirty="0">
              <a:solidFill>
                <a:schemeClr val="tx1"/>
              </a:solidFill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8027" y="3876478"/>
            <a:ext cx="648395" cy="2880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ea typeface="Stem Bold" panose="020B0703020203020204" pitchFamily="34" charset="-52"/>
              </a:rPr>
              <a:t>7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16422" y="3876478"/>
            <a:ext cx="3434331" cy="28803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СТРАТЕГИЯ СОЦИАЛЬНО-ЭКОНОМИЧЕСКОГО РАЗВИТИЯ НОВОСИБИРСКОЙ ОБЛАСТИ - 2030</a:t>
            </a:r>
            <a:endParaRPr lang="ru-RU" sz="900" b="1" i="1" dirty="0">
              <a:solidFill>
                <a:schemeClr val="tx1"/>
              </a:solidFill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8027" y="4217966"/>
            <a:ext cx="648395" cy="2880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48</a:t>
            </a:r>
            <a:endParaRPr lang="ru-RU" b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16422" y="4217966"/>
            <a:ext cx="3434331" cy="28803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ФЕДЕРАЛЬНЫЕ И РЕГИОНАЛЬНЫЕ </a:t>
            </a:r>
            <a:r>
              <a:rPr lang="en-US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/>
            </a:r>
            <a:br>
              <a:rPr lang="en-US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</a:b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НАУЧНЫЕ КОНКУРСЫ</a:t>
            </a:r>
            <a:endParaRPr lang="ru-RU" sz="900" b="1" i="1" dirty="0">
              <a:solidFill>
                <a:schemeClr val="tx1"/>
              </a:solidFill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87900" y="375750"/>
            <a:ext cx="2016348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8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НЭТИ — ОСНОВНОЙ </a:t>
            </a:r>
            <a:r>
              <a:rPr lang="ru-RU" sz="8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УЧАСТНИК </a:t>
            </a:r>
            <a:r>
              <a:rPr lang="ru-RU" sz="8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ФОРМИРОВАНИЯ</a:t>
            </a:r>
            <a:r>
              <a:rPr lang="en-US" sz="8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 </a:t>
            </a:r>
            <a:r>
              <a:rPr lang="ru-RU" sz="8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И</a:t>
            </a:r>
            <a:r>
              <a:rPr lang="en-US" sz="8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 </a:t>
            </a:r>
            <a:r>
              <a:rPr lang="ru-RU" sz="8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РЕАЛИЗАЦИИ </a:t>
            </a:r>
            <a:r>
              <a:rPr lang="ru-RU" sz="8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СТРАТЕГИИ </a:t>
            </a:r>
            <a:r>
              <a:rPr lang="ru-RU" sz="8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НАУЧНО-ТЕХНОЛОГИ</a:t>
            </a:r>
            <a:r>
              <a:rPr lang="en-US" sz="8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-</a:t>
            </a:r>
            <a:r>
              <a:rPr lang="ru-RU" sz="8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ЧЕСКОГО РАЗВИТИЯ </a:t>
            </a:r>
            <a:r>
              <a:rPr lang="ru-RU" sz="8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РЕГИОНА</a:t>
            </a:r>
          </a:p>
        </p:txBody>
      </p:sp>
    </p:spTree>
    <p:extLst>
      <p:ext uri="{BB962C8B-B14F-4D97-AF65-F5344CB8AC3E}">
        <p14:creationId xmlns:p14="http://schemas.microsoft.com/office/powerpoint/2010/main" val="2206701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8027" y="254247"/>
            <a:ext cx="4319873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</a:rPr>
              <a:t>МЕЖДУНАРОДНЫЕ</a:t>
            </a:r>
          </a:p>
          <a:p>
            <a:r>
              <a:rPr lang="ru-RU" sz="2400" b="1" dirty="0" smtClean="0">
                <a:latin typeface="Arial" panose="020B0604020202020204" pitchFamily="34" charset="0"/>
              </a:rPr>
              <a:t>ПРОЕКТЫ</a:t>
            </a:r>
            <a:endParaRPr lang="ru-RU" sz="1400" b="1" dirty="0" smtClean="0">
              <a:latin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0248" y="1083636"/>
            <a:ext cx="1802710" cy="583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8027" y="1436870"/>
            <a:ext cx="215001" cy="217545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5577" y="1298615"/>
            <a:ext cx="3744415" cy="53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ct val="20000"/>
              </a:spcBef>
              <a:buClr>
                <a:srgbClr val="990033"/>
              </a:buClr>
              <a:defRPr/>
            </a:pP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Международная летняя школа «Управление </a:t>
            </a:r>
            <a:b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</a:b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и </a:t>
            </a: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автоматизация в электротехнических устройствах и системах» (Италия, РФ)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68027" y="2006937"/>
            <a:ext cx="215001" cy="217545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5576" y="1882476"/>
            <a:ext cx="3608026" cy="53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ct val="20000"/>
              </a:spcBef>
              <a:buClr>
                <a:srgbClr val="990033"/>
              </a:buClr>
              <a:defRPr/>
            </a:pP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9-я Международная летняя школа </a:t>
            </a:r>
            <a:r>
              <a:rPr lang="en-US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DAAD </a:t>
            </a: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/>
            </a:r>
            <a:b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</a:b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по </a:t>
            </a: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материаловедению GEM–2018 (Германия, Белоруссия, РФ)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9437" y="2490001"/>
            <a:ext cx="3604166" cy="53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ct val="20000"/>
              </a:spcBef>
              <a:buClr>
                <a:srgbClr val="990033"/>
              </a:buClr>
              <a:defRPr/>
            </a:pP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Международная летняя школа по информатике, компьютерным и образовательным технологиям (Германия, Монголия, РФ)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9436" y="3097527"/>
            <a:ext cx="3608026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ct val="20000"/>
              </a:spcBef>
              <a:buClr>
                <a:srgbClr val="990033"/>
              </a:buClr>
              <a:defRPr/>
            </a:pP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Летняя школа</a:t>
            </a:r>
            <a:r>
              <a:rPr lang="en-US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для китайских специалистов «Управление водными ресурсами» (КНР, РФ)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68027" y="2649668"/>
            <a:ext cx="215001" cy="217545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1887" y="3180507"/>
            <a:ext cx="215001" cy="217545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8027" y="3579829"/>
            <a:ext cx="4082726" cy="10616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cap="all" dirty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Сетевые образовательные программы совместно с такими странами, как Чехия, Польша, Италия, </a:t>
            </a:r>
            <a:r>
              <a:rPr lang="ru-RU" sz="1400" b="1" i="1" cap="all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Финляндия, Казахстан </a:t>
            </a:r>
            <a:r>
              <a:rPr lang="ru-RU" sz="1400" b="1" i="1" cap="all" dirty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и </a:t>
            </a:r>
            <a:r>
              <a:rPr lang="ru-RU" sz="1400" b="1" i="1" cap="all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др.</a:t>
            </a:r>
            <a:endParaRPr lang="ru-RU" sz="1400" b="1" i="1" cap="all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pic>
        <p:nvPicPr>
          <p:cNvPr id="26" name="Рисунок 25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8" t="7714" r="21139" b="-801"/>
          <a:stretch/>
        </p:blipFill>
        <p:spPr>
          <a:xfrm>
            <a:off x="4623300" y="-2"/>
            <a:ext cx="4522235" cy="48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56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4" t="5600" r="14299" b="2409"/>
          <a:stretch/>
        </p:blipFill>
        <p:spPr>
          <a:xfrm>
            <a:off x="4613918" y="0"/>
            <a:ext cx="4530082" cy="4819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027" y="254247"/>
            <a:ext cx="4319873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</a:rPr>
              <a:t>МЕЖДУНАРОДНЫЕ</a:t>
            </a:r>
          </a:p>
          <a:p>
            <a:r>
              <a:rPr lang="ru-RU" sz="2400" b="1" dirty="0" smtClean="0">
                <a:latin typeface="Arial" panose="020B0604020202020204" pitchFamily="34" charset="0"/>
              </a:rPr>
              <a:t>ПРОЕКТЫ</a:t>
            </a:r>
            <a:endParaRPr lang="ru-RU" sz="1400" b="1" dirty="0" smtClean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0248" y="1083636"/>
            <a:ext cx="1802710" cy="583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8027" y="1436870"/>
            <a:ext cx="215001" cy="217545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7" y="1222476"/>
            <a:ext cx="3744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ERASMUS +, Capacity Building in Higher Education </a:t>
            </a: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«Новые стратегии обучения инженеров с использованием сред визуального моделирования и открытых учебных платформ»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8028" y="1921731"/>
            <a:ext cx="215001" cy="217545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7" y="1850834"/>
            <a:ext cx="36080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ERASMUS+ Program: KA 1-Mobility for learners and staff-Higher education students and staff mobility</a:t>
            </a:r>
            <a:endParaRPr lang="ru-RU" sz="900" b="1" i="1" cap="all" dirty="0"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9437" y="2277516"/>
            <a:ext cx="360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«</a:t>
            </a:r>
            <a:r>
              <a:rPr lang="en-US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I see you- Self-learning Robot Assistant System» </a:t>
            </a: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в рамках проекта «</a:t>
            </a:r>
            <a:r>
              <a:rPr lang="en-US" sz="900" b="1" i="1" cap="all" dirty="0" err="1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ERA.Net</a:t>
            </a:r>
            <a:r>
              <a:rPr lang="en-US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RUS Plus Call 2017»</a:t>
            </a:r>
            <a:endParaRPr lang="ru-RU" sz="900" b="1" i="1" cap="all" dirty="0"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436" y="2669650"/>
            <a:ext cx="3608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Грант на проект </a:t>
            </a:r>
            <a:r>
              <a:rPr lang="en-US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ERASMUS +, Capacity Building in Higher Education «SMARTCITY: Innovative Approach Towards a Master Program on Smart Cities</a:t>
            </a: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</a:t>
            </a:r>
            <a:r>
              <a:rPr lang="en-US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Technologies». </a:t>
            </a:r>
            <a:endParaRPr lang="ru-RU" sz="900" b="1" i="1" cap="all" dirty="0" smtClean="0"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r>
              <a:rPr lang="ru-RU" sz="800" b="1" i="1" cap="all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Консорциум </a:t>
            </a:r>
            <a:r>
              <a:rPr lang="ru-RU" sz="800" b="1" i="1" cap="all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вузов: Болгария, Латвия, Россия, Казахстан, Монголия.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8027" y="2356445"/>
            <a:ext cx="215001" cy="217545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1887" y="3022542"/>
            <a:ext cx="215001" cy="217545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8027" y="3579829"/>
            <a:ext cx="4082726" cy="10616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50" b="1" i="1" cap="all" dirty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7 место в РФ по числу иностранных </a:t>
            </a:r>
            <a:r>
              <a:rPr lang="ru-RU" sz="1350" b="1" i="1" cap="all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студентов.</a:t>
            </a:r>
          </a:p>
          <a:p>
            <a:r>
              <a:rPr lang="ru-RU" sz="1350" b="1" i="1" cap="all" dirty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НГТУ – участник консорциума «Экспорт Российского образования</a:t>
            </a:r>
            <a:r>
              <a:rPr lang="ru-RU" sz="1350" b="1" i="1" cap="all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»</a:t>
            </a:r>
            <a:endParaRPr lang="ru-RU" sz="1350" b="1" i="1" cap="all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488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746" b="38677"/>
          <a:stretch/>
        </p:blipFill>
        <p:spPr>
          <a:xfrm>
            <a:off x="1" y="0"/>
            <a:ext cx="9143544" cy="13476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8027" y="254247"/>
            <a:ext cx="4319873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</a:rPr>
              <a:t>ПАРТНЕРЫ</a:t>
            </a:r>
          </a:p>
          <a:p>
            <a:r>
              <a:rPr lang="ru-RU" sz="2400" b="1" dirty="0" smtClean="0">
                <a:latin typeface="Arial" panose="020B0604020202020204" pitchFamily="34" charset="0"/>
              </a:rPr>
              <a:t>НГТУ НЭТИ</a:t>
            </a:r>
            <a:endParaRPr lang="ru-RU" sz="1400" b="1" dirty="0" smtClean="0">
              <a:latin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5535" y="1492791"/>
            <a:ext cx="2122692" cy="43088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11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57 ХОЗДОГОВОРОВ</a:t>
            </a:r>
          </a:p>
          <a:p>
            <a:r>
              <a:rPr lang="ru-RU" sz="11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НА СУММУ 420 МЛН РУБ.</a:t>
            </a:r>
            <a:endParaRPr lang="ru-RU" sz="1100" b="1" i="1" dirty="0"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99792" y="1492790"/>
            <a:ext cx="1872208" cy="43088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11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1300 СТУДЕНТОВ</a:t>
            </a:r>
          </a:p>
          <a:p>
            <a:r>
              <a:rPr lang="ru-RU" sz="11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ЦЕЛЕВОГО ОБУЧЕНИЯ</a:t>
            </a:r>
            <a:endParaRPr lang="ru-RU" sz="1100" b="1" i="1" dirty="0"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0248" y="1083636"/>
            <a:ext cx="1802710" cy="583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518227" y="1526174"/>
            <a:ext cx="0" cy="32223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0130719"/>
              </p:ext>
            </p:extLst>
          </p:nvPr>
        </p:nvGraphicFramePr>
        <p:xfrm>
          <a:off x="461150" y="2555624"/>
          <a:ext cx="8359321" cy="1910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orelDRAW" r:id="rId5" imgW="4875900" imgH="1115100" progId="CorelDraw.Graphic.19">
                  <p:embed/>
                </p:oleObj>
              </mc:Choice>
              <mc:Fallback>
                <p:oleObj name="CorelDRAW" r:id="rId5" imgW="4875900" imgH="1115100" progId="CorelDraw.Graphic.19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1150" y="2555624"/>
                        <a:ext cx="8359321" cy="1910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73510" y="2399007"/>
            <a:ext cx="2122692" cy="21544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800" b="1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УЧРЕЖДЕНИЯ СО РАН</a:t>
            </a:r>
            <a:endParaRPr lang="ru-RU" sz="800" b="1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987824" y="2395676"/>
            <a:ext cx="2122692" cy="21544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800" b="1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КОМПАНИИ С ГОСУЧАСТИЕМ</a:t>
            </a:r>
            <a:endParaRPr lang="ru-RU" sz="800" b="1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52120" y="2392344"/>
            <a:ext cx="2122692" cy="21544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800" b="1" i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ЧАСТНЫЕ КОМПАНИИ</a:t>
            </a:r>
            <a:endParaRPr lang="ru-RU" sz="800" b="1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052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33" b="44867"/>
          <a:stretch/>
        </p:blipFill>
        <p:spPr>
          <a:xfrm>
            <a:off x="1902" y="0"/>
            <a:ext cx="9140196" cy="13476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027" y="254247"/>
            <a:ext cx="4319873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</a:rPr>
              <a:t>НГТУ НЭТИ</a:t>
            </a:r>
          </a:p>
          <a:p>
            <a:r>
              <a:rPr lang="ru-RU" sz="2400" b="1" dirty="0" smtClean="0">
                <a:latin typeface="Arial" panose="020B0604020202020204" pitchFamily="34" charset="0"/>
              </a:rPr>
              <a:t>В РЕЙТИНГАХ</a:t>
            </a:r>
            <a:endParaRPr lang="ru-RU" sz="1400" b="1" dirty="0" smtClean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0248" y="1083636"/>
            <a:ext cx="1802710" cy="583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481386" y="3365753"/>
            <a:ext cx="1791572" cy="4254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 anchor="ctr"/>
          <a:lstStyle/>
          <a:p>
            <a:pPr defTabSz="400018">
              <a:defRPr/>
            </a:pPr>
            <a:r>
              <a:rPr lang="ru-RU" altLang="ru-RU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ИНЖЕНЕРИЯ </a:t>
            </a:r>
            <a:endParaRPr lang="en-US" altLang="ru-RU" sz="700" b="1" i="1" dirty="0" smtClean="0"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pPr defTabSz="400018">
              <a:defRPr/>
            </a:pPr>
            <a:r>
              <a:rPr lang="ru-RU" altLang="ru-RU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ЭЛЕКТРОТЕХНИЧЕСКАЯ </a:t>
            </a:r>
            <a:br>
              <a:rPr lang="ru-RU" altLang="ru-RU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</a:br>
            <a:r>
              <a:rPr lang="ru-RU" altLang="ru-RU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И ЭЛЕКТРОННАЯ</a:t>
            </a:r>
            <a:endParaRPr lang="ru-RU" sz="700" b="1" dirty="0"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474538" y="4050886"/>
            <a:ext cx="1682609" cy="26981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54293" tIns="54293" rIns="54293" bIns="54293" spcCol="1270" anchor="ctr"/>
          <a:lstStyle/>
          <a:p>
            <a:pPr defTabSz="633362">
              <a:spcAft>
                <a:spcPct val="35000"/>
              </a:spcAft>
              <a:defRPr/>
            </a:pPr>
            <a:r>
              <a:rPr lang="ru-RU" altLang="ru-RU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ФИЗИКА </a:t>
            </a:r>
            <a:r>
              <a:rPr lang="en-US" altLang="ru-RU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/>
            </a:r>
            <a:br>
              <a:rPr lang="en-US" altLang="ru-RU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</a:br>
            <a:r>
              <a:rPr lang="ru-RU" altLang="ru-RU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И АСТРОНОМИЯ</a:t>
            </a:r>
            <a:endParaRPr lang="ru-RU" sz="700" b="1" i="1" dirty="0"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8" name="Picture 2" descr="Картинки по запросу рейтинг th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544" y="1526321"/>
            <a:ext cx="74502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 bwMode="auto">
          <a:xfrm>
            <a:off x="3836338" y="2197892"/>
            <a:ext cx="1632640" cy="28360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 anchor="ctr"/>
          <a:lstStyle/>
          <a:p>
            <a:pPr defTabSz="400018">
              <a:spcAft>
                <a:spcPct val="35000"/>
              </a:spcAft>
              <a:defRPr/>
            </a:pPr>
            <a:r>
              <a:rPr lang="ru-RU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ИНЖЕНЕРИЯ </a:t>
            </a:r>
            <a:r>
              <a:rPr lang="en-US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/>
            </a:r>
            <a:br>
              <a:rPr lang="en-US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</a:br>
            <a:r>
              <a:rPr lang="ru-RU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И ТЕХНОЛОГИИ</a:t>
            </a:r>
            <a:endParaRPr lang="ru-RU" sz="700" b="1" i="1" dirty="0"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10" name="Рисунок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6" y="2196286"/>
            <a:ext cx="1048205" cy="30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4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4"/>
          <a:stretch/>
        </p:blipFill>
        <p:spPr bwMode="auto">
          <a:xfrm>
            <a:off x="468027" y="1605680"/>
            <a:ext cx="1079637" cy="27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718" y="1562914"/>
            <a:ext cx="1389300" cy="63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l="9900" t="8972" b="4630"/>
          <a:stretch/>
        </p:blipFill>
        <p:spPr>
          <a:xfrm>
            <a:off x="3835989" y="3977694"/>
            <a:ext cx="833756" cy="3942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3835989" y="2804313"/>
            <a:ext cx="1797012" cy="28360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 anchor="ctr"/>
          <a:lstStyle/>
          <a:p>
            <a:pPr defTabSz="400018">
              <a:spcAft>
                <a:spcPct val="35000"/>
              </a:spcAft>
              <a:defRPr/>
            </a:pPr>
            <a:r>
              <a:rPr lang="ru-RU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КОМПЬЮТЕРНЫЕ </a:t>
            </a:r>
            <a:r>
              <a:rPr lang="en-US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/>
            </a:r>
            <a:br>
              <a:rPr lang="en-US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</a:br>
            <a:r>
              <a:rPr lang="ru-RU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НАУКИ</a:t>
            </a:r>
            <a:endParaRPr lang="ru-RU" sz="700" b="1" i="1" dirty="0"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3836338" y="3414898"/>
            <a:ext cx="1082346" cy="2753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 anchor="ctr"/>
          <a:lstStyle/>
          <a:p>
            <a:pPr defTabSz="400018">
              <a:spcAft>
                <a:spcPct val="35000"/>
              </a:spcAft>
              <a:defRPr/>
            </a:pPr>
            <a:r>
              <a:rPr lang="ru-RU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ФИЗИЧЕСКИЕ </a:t>
            </a:r>
            <a:r>
              <a:rPr lang="en-US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/>
            </a:r>
            <a:br>
              <a:rPr lang="en-US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</a:br>
            <a:r>
              <a:rPr lang="ru-RU" sz="700" b="1" i="1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НАУКИ</a:t>
            </a:r>
            <a:endParaRPr lang="ru-RU" sz="700" b="1" i="1" dirty="0"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6" y="2745082"/>
            <a:ext cx="1230886" cy="46027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687597" y="1605680"/>
            <a:ext cx="799411" cy="275881"/>
          </a:xfrm>
          <a:prstGeom prst="rect">
            <a:avLst/>
          </a:prstGeom>
          <a:solidFill>
            <a:srgbClr val="034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801-1000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29384" y="1605680"/>
            <a:ext cx="799411" cy="2758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23-25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87597" y="3427730"/>
            <a:ext cx="799411" cy="275881"/>
          </a:xfrm>
          <a:prstGeom prst="rect">
            <a:avLst/>
          </a:prstGeom>
          <a:solidFill>
            <a:srgbClr val="034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451-500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29384" y="3427730"/>
            <a:ext cx="799411" cy="2758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11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687597" y="4048939"/>
            <a:ext cx="799411" cy="275881"/>
          </a:xfrm>
          <a:prstGeom prst="rect">
            <a:avLst/>
          </a:prstGeom>
          <a:solidFill>
            <a:srgbClr val="034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451-450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529384" y="4048939"/>
            <a:ext cx="799411" cy="2758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14-17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87597" y="2200386"/>
            <a:ext cx="799411" cy="275881"/>
          </a:xfrm>
          <a:prstGeom prst="rect">
            <a:avLst/>
          </a:prstGeom>
          <a:solidFill>
            <a:srgbClr val="034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122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29384" y="2200386"/>
            <a:ext cx="799411" cy="2758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30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684832" y="2806709"/>
            <a:ext cx="799411" cy="275881"/>
          </a:xfrm>
          <a:prstGeom prst="rect">
            <a:avLst/>
          </a:prstGeom>
          <a:solidFill>
            <a:srgbClr val="034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82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526619" y="2806709"/>
            <a:ext cx="799411" cy="2758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18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91563" y="1609000"/>
            <a:ext cx="799411" cy="275881"/>
          </a:xfrm>
          <a:prstGeom prst="rect">
            <a:avLst/>
          </a:prstGeom>
          <a:solidFill>
            <a:srgbClr val="034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801-1000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633350" y="1609000"/>
            <a:ext cx="799411" cy="2758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16-35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791563" y="3423630"/>
            <a:ext cx="799411" cy="275881"/>
          </a:xfrm>
          <a:prstGeom prst="rect">
            <a:avLst/>
          </a:prstGeom>
          <a:solidFill>
            <a:srgbClr val="034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601-800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633350" y="3423630"/>
            <a:ext cx="799411" cy="2758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18-26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791563" y="2196286"/>
            <a:ext cx="799411" cy="275881"/>
          </a:xfrm>
          <a:prstGeom prst="rect">
            <a:avLst/>
          </a:prstGeom>
          <a:solidFill>
            <a:srgbClr val="034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501-600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633350" y="2196286"/>
            <a:ext cx="799411" cy="2758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10-13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788798" y="2802609"/>
            <a:ext cx="799411" cy="275881"/>
          </a:xfrm>
          <a:prstGeom prst="rect">
            <a:avLst/>
          </a:prstGeom>
          <a:solidFill>
            <a:srgbClr val="034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401-500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630585" y="2802609"/>
            <a:ext cx="799411" cy="2758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8-11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787900" y="4029953"/>
            <a:ext cx="799411" cy="275881"/>
          </a:xfrm>
          <a:prstGeom prst="rect">
            <a:avLst/>
          </a:prstGeom>
          <a:solidFill>
            <a:srgbClr val="034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712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629687" y="4029953"/>
            <a:ext cx="799411" cy="2758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40</a:t>
            </a:r>
            <a:endParaRPr lang="ru-RU" sz="105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3635896" y="1600097"/>
            <a:ext cx="0" cy="272060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6804248" y="1609000"/>
            <a:ext cx="0" cy="272060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7159804" y="2129055"/>
            <a:ext cx="1212722" cy="4103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1930</a:t>
            </a:r>
            <a:endParaRPr lang="ru-RU" sz="1600" b="1" i="1" dirty="0">
              <a:solidFill>
                <a:schemeClr val="tx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2358000" y="961308"/>
            <a:ext cx="1205888" cy="2753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 anchor="ctr"/>
          <a:lstStyle/>
          <a:p>
            <a:pPr defTabSz="400018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700" b="1" i="1" dirty="0" smtClean="0">
                <a:solidFill>
                  <a:srgbClr val="0F4736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В МИРЕ</a:t>
            </a:r>
            <a:r>
              <a:rPr lang="en-US" sz="700" b="1" i="1" dirty="0">
                <a:solidFill>
                  <a:srgbClr val="0F4736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</a:t>
            </a:r>
            <a:r>
              <a:rPr lang="en-US" sz="700" b="1" i="1" dirty="0" smtClean="0">
                <a:solidFill>
                  <a:schemeClr val="tx1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/</a:t>
            </a:r>
            <a:r>
              <a:rPr lang="en-US" sz="700" b="1" i="1" dirty="0" smtClean="0">
                <a:solidFill>
                  <a:schemeClr val="bg1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700" b="1" i="1" dirty="0" smtClean="0">
                <a:solidFill>
                  <a:srgbClr val="C00000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В РОССИИ</a:t>
            </a:r>
            <a:endParaRPr lang="ru-RU" sz="700" b="1" i="1" dirty="0">
              <a:solidFill>
                <a:srgbClr val="C00000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0" b="27078"/>
          <a:stretch/>
        </p:blipFill>
        <p:spPr>
          <a:xfrm>
            <a:off x="7248574" y="2499742"/>
            <a:ext cx="1030468" cy="43204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8" t="25363" r="9785" b="24868"/>
          <a:stretch/>
        </p:blipFill>
        <p:spPr>
          <a:xfrm>
            <a:off x="7249134" y="3414899"/>
            <a:ext cx="1030468" cy="472298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7159804" y="2907991"/>
            <a:ext cx="1212722" cy="4103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327-36</a:t>
            </a:r>
            <a:endParaRPr lang="ru-RU" sz="1600" b="1" i="1" dirty="0">
              <a:solidFill>
                <a:schemeClr val="tx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158007" y="3919265"/>
            <a:ext cx="1212722" cy="4103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100-32</a:t>
            </a:r>
            <a:endParaRPr lang="ru-RU" sz="1600" b="1" i="1" dirty="0">
              <a:solidFill>
                <a:schemeClr val="tx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54953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21" r="2716" b="36117"/>
          <a:stretch/>
        </p:blipFill>
        <p:spPr>
          <a:xfrm>
            <a:off x="0" y="0"/>
            <a:ext cx="9143999" cy="13476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027" y="254247"/>
            <a:ext cx="3119427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</a:rPr>
              <a:t>ИНКЛЮЗИВНОЕ</a:t>
            </a:r>
          </a:p>
          <a:p>
            <a:r>
              <a:rPr lang="ru-RU" sz="2400" b="1" dirty="0" smtClean="0">
                <a:latin typeface="Arial" panose="020B0604020202020204" pitchFamily="34" charset="0"/>
              </a:rPr>
              <a:t>ОБРАЗОВАНИЕ</a:t>
            </a:r>
            <a:endParaRPr lang="ru-RU" sz="2400" b="1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0248" y="1083636"/>
            <a:ext cx="1802710" cy="583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66052" y="411510"/>
            <a:ext cx="1634330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НЭТИ — </a:t>
            </a:r>
            <a:r>
              <a:rPr lang="ru-RU" sz="8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РЕГИОНАЛЬНЫЙ КОНСУЛЬТАНТ В СИСТЕМЕ ИНКЛЮЗИВНОГО </a:t>
            </a:r>
            <a:r>
              <a:rPr lang="ru-RU" sz="8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СОПРОВОЖДЕНИЯ</a:t>
            </a:r>
            <a:endParaRPr lang="ru-RU" sz="800" b="1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Stem" panose="020B0503020203020204" pitchFamily="34" charset="-52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8027" y="1793669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2153582"/>
            <a:ext cx="26212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ПРОФОРИЕНТАЦИЯ ШКОЛЬНИКОВ С ОВЗ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8027" y="2160226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887" y="2523852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436" y="2459579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СОЦИАЛЬНО-ПСИХОЛОГИЧЕСКОЕ </a:t>
            </a:r>
            <a:r>
              <a:rPr lang="ru-RU" sz="900" b="1" i="1" dirty="0">
                <a:latin typeface="Arial" panose="020B0604020202020204" pitchFamily="34" charset="0"/>
                <a:ea typeface="Stem" panose="020B0503020203020204" pitchFamily="34" charset="-52"/>
              </a:rPr>
              <a:t>СОПРОВОЖДЕНИЕ </a:t>
            </a:r>
            <a:endParaRPr lang="ru-RU" sz="900" b="1" i="1" dirty="0" smtClean="0">
              <a:latin typeface="Arial" panose="020B0604020202020204" pitchFamily="34" charset="0"/>
              <a:ea typeface="Stem" panose="020B0503020203020204" pitchFamily="34" charset="-52"/>
            </a:endParaRPr>
          </a:p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СТУДЕНТОВ </a:t>
            </a:r>
            <a:r>
              <a:rPr lang="ru-RU" sz="900" b="1" i="1" dirty="0">
                <a:latin typeface="Arial" panose="020B0604020202020204" pitchFamily="34" charset="0"/>
                <a:ea typeface="Stem" panose="020B0503020203020204" pitchFamily="34" charset="-52"/>
              </a:rPr>
              <a:t>С ОВЗ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1887" y="2890321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9436" y="2900564"/>
            <a:ext cx="36080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ПОСТДИПЛОМНОЕ СОПРОВОЖДЕНИЕ СТУДЕНТОВ С ОВЗ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1887" y="3268797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9436" y="3260390"/>
            <a:ext cx="21034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СЛУЖБА СУРДОПЕРЕВОДЧИКОВ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70248" y="3674164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410" y="3674164"/>
            <a:ext cx="28340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СПЕЦШКОЛЫ-ПАРТНЕРЫ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70248" y="4084625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3410" y="4084625"/>
            <a:ext cx="28340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ЦЕНТР АДАПТИВНОЙ ФИЗКУЛЬТУРЫ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88024" y="1779706"/>
            <a:ext cx="4082726" cy="1224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РЕАЛИЗАЦИЯ ПРОЕКТА:</a:t>
            </a:r>
          </a:p>
          <a:p>
            <a:r>
              <a:rPr lang="ru-RU" sz="105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разработка </a:t>
            </a:r>
            <a:r>
              <a:rPr lang="ru-RU" sz="1050" b="1" i="1" dirty="0">
                <a:latin typeface="Arial" panose="020B0604020202020204" pitchFamily="34" charset="0"/>
                <a:ea typeface="Stem" panose="020B0503020203020204" pitchFamily="34" charset="-52"/>
              </a:rPr>
              <a:t>и внедрение модели обучения </a:t>
            </a:r>
            <a:r>
              <a:rPr lang="ru-RU" sz="105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/>
            </a:r>
            <a:br>
              <a:rPr lang="ru-RU" sz="1050" b="1" i="1" dirty="0" smtClean="0">
                <a:latin typeface="Arial" panose="020B0604020202020204" pitchFamily="34" charset="0"/>
                <a:ea typeface="Stem" panose="020B0503020203020204" pitchFamily="34" charset="-52"/>
              </a:rPr>
            </a:br>
            <a:r>
              <a:rPr lang="ru-RU" sz="105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и </a:t>
            </a:r>
            <a:r>
              <a:rPr lang="ru-RU" sz="1050" b="1" i="1" dirty="0">
                <a:latin typeface="Arial" panose="020B0604020202020204" pitchFamily="34" charset="0"/>
                <a:ea typeface="Stem" panose="020B0503020203020204" pitchFamily="34" charset="-52"/>
              </a:rPr>
              <a:t>индивидуального социально-психологического сопровождения </a:t>
            </a:r>
            <a:r>
              <a:rPr lang="ru-RU" sz="105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ЛОВЗ по </a:t>
            </a:r>
            <a:r>
              <a:rPr lang="ru-RU" sz="1050" b="1" i="1" dirty="0">
                <a:latin typeface="Arial" panose="020B0604020202020204" pitchFamily="34" charset="0"/>
                <a:ea typeface="Stem" panose="020B0503020203020204" pitchFamily="34" charset="-52"/>
              </a:rPr>
              <a:t>областям образования </a:t>
            </a:r>
            <a:r>
              <a:rPr lang="ru-RU" sz="105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/>
            </a:r>
            <a:br>
              <a:rPr lang="ru-RU" sz="1050" b="1" i="1" dirty="0" smtClean="0">
                <a:latin typeface="Arial" panose="020B0604020202020204" pitchFamily="34" charset="0"/>
                <a:ea typeface="Stem" panose="020B0503020203020204" pitchFamily="34" charset="-52"/>
              </a:rPr>
            </a:br>
            <a:r>
              <a:rPr lang="ru-RU" sz="105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для </a:t>
            </a:r>
            <a:r>
              <a:rPr lang="ru-RU" sz="1050" b="1" i="1" dirty="0">
                <a:latin typeface="Arial" panose="020B0604020202020204" pitchFamily="34" charset="0"/>
                <a:ea typeface="Stem" panose="020B0503020203020204" pitchFamily="34" charset="-52"/>
              </a:rPr>
              <a:t>программ </a:t>
            </a:r>
            <a:r>
              <a:rPr lang="ru-RU" sz="1050" b="1" i="1" dirty="0" err="1" smtClean="0">
                <a:latin typeface="Arial" panose="020B0604020202020204" pitchFamily="34" charset="0"/>
                <a:ea typeface="Stem" panose="020B0503020203020204" pitchFamily="34" charset="-52"/>
              </a:rPr>
              <a:t>бакалавриата</a:t>
            </a:r>
            <a:r>
              <a:rPr lang="ru-RU" sz="105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.</a:t>
            </a:r>
            <a:r>
              <a:rPr lang="ru-RU" sz="1000" b="1" dirty="0" smtClean="0">
                <a:latin typeface="Arial" panose="020B0604020202020204" pitchFamily="34" charset="0"/>
                <a:ea typeface="Stem" panose="020B0503020203020204" pitchFamily="34" charset="-52"/>
              </a:rPr>
              <a:t/>
            </a:r>
            <a:br>
              <a:rPr lang="ru-RU" sz="1000" b="1" dirty="0" smtClean="0">
                <a:latin typeface="Arial" panose="020B0604020202020204" pitchFamily="34" charset="0"/>
                <a:ea typeface="Stem" panose="020B0503020203020204" pitchFamily="34" charset="-52"/>
              </a:rPr>
            </a:br>
            <a:endParaRPr lang="ru-RU" sz="1000" b="1" dirty="0" smtClean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88024" y="2733647"/>
            <a:ext cx="21389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FFC000"/>
                </a:solidFill>
                <a:latin typeface="Arial" panose="020B0604020202020204" pitchFamily="34" charset="0"/>
                <a:ea typeface="Stem" panose="020B0503020203020204" pitchFamily="34" charset="-52"/>
              </a:rPr>
              <a:t>ОБЩИЙ ОБЪЕМ 45 МЛН РУБ. </a:t>
            </a:r>
            <a:endParaRPr lang="ru-RU" sz="1000" b="1" i="1" dirty="0">
              <a:solidFill>
                <a:srgbClr val="FFC000"/>
              </a:solidFill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88024" y="3131397"/>
            <a:ext cx="648395" cy="238156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367</a:t>
            </a:r>
            <a:endParaRPr lang="ru-RU" sz="1400" b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89715" y="3433793"/>
            <a:ext cx="646704" cy="238156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210</a:t>
            </a:r>
            <a:endParaRPr lang="ru-RU" sz="1400" b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88024" y="3750612"/>
            <a:ext cx="494382" cy="238156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17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90107" y="4067431"/>
            <a:ext cx="235371" cy="238156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6</a:t>
            </a:r>
            <a:endParaRPr lang="ru-RU" sz="1400" b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436419" y="3131397"/>
            <a:ext cx="3434331" cy="2381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i="1" dirty="0" smtClean="0">
                <a:solidFill>
                  <a:schemeClr val="tx1"/>
                </a:solidFill>
                <a:latin typeface="Arial" panose="020B0604020202020204" pitchFamily="34" charset="0"/>
                <a:ea typeface="Stem" panose="020B0503020203020204" pitchFamily="34" charset="-52"/>
              </a:rPr>
              <a:t>консультаций</a:t>
            </a:r>
            <a:endParaRPr lang="ru-RU" sz="1200" b="1" i="1" dirty="0">
              <a:solidFill>
                <a:schemeClr val="tx1"/>
              </a:solidFill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436418" y="3433793"/>
            <a:ext cx="3434331" cy="2381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i="1" dirty="0" smtClean="0">
                <a:solidFill>
                  <a:schemeClr val="tx1"/>
                </a:solidFill>
                <a:latin typeface="Arial" panose="020B0604020202020204" pitchFamily="34" charset="0"/>
                <a:ea typeface="Stem" panose="020B0503020203020204" pitchFamily="34" charset="-52"/>
              </a:rPr>
              <a:t>преподавателей</a:t>
            </a:r>
            <a:endParaRPr lang="ru-RU" sz="1200" b="1" i="1" dirty="0">
              <a:solidFill>
                <a:schemeClr val="tx1"/>
              </a:solidFill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282337" y="3750612"/>
            <a:ext cx="3588412" cy="2381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i="1" dirty="0">
                <a:solidFill>
                  <a:schemeClr val="tx1"/>
                </a:solidFill>
                <a:latin typeface="Arial" panose="020B0604020202020204" pitchFamily="34" charset="0"/>
                <a:ea typeface="Stem" panose="020B0503020203020204" pitchFamily="34" charset="-52"/>
              </a:rPr>
              <a:t>с</a:t>
            </a:r>
            <a:r>
              <a:rPr lang="ru-RU" sz="1200" b="1" i="1" dirty="0" smtClean="0">
                <a:solidFill>
                  <a:schemeClr val="tx1"/>
                </a:solidFill>
                <a:latin typeface="Arial" panose="020B0604020202020204" pitchFamily="34" charset="0"/>
                <a:ea typeface="Stem" panose="020B0503020203020204" pitchFamily="34" charset="-52"/>
              </a:rPr>
              <a:t>оглашений с университетами</a:t>
            </a:r>
            <a:endParaRPr lang="ru-RU" sz="1200" b="1" i="1" dirty="0">
              <a:solidFill>
                <a:schemeClr val="tx1"/>
              </a:solidFill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025478" y="4065985"/>
            <a:ext cx="3845271" cy="2381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i="1" dirty="0">
                <a:solidFill>
                  <a:schemeClr val="tx1"/>
                </a:solidFill>
                <a:latin typeface="Arial" panose="020B0604020202020204" pitchFamily="34" charset="0"/>
                <a:ea typeface="Stem" panose="020B0503020203020204" pitchFamily="34" charset="-52"/>
              </a:rPr>
              <a:t>к</a:t>
            </a:r>
            <a:r>
              <a:rPr lang="ru-RU" sz="1200" b="1" i="1" dirty="0" smtClean="0">
                <a:solidFill>
                  <a:schemeClr val="tx1"/>
                </a:solidFill>
                <a:latin typeface="Arial" panose="020B0604020202020204" pitchFamily="34" charset="0"/>
                <a:ea typeface="Stem" panose="020B0503020203020204" pitchFamily="34" charset="-52"/>
              </a:rPr>
              <a:t>омплектов методических материалов</a:t>
            </a:r>
            <a:endParaRPr lang="ru-RU" sz="1200" b="1" i="1" dirty="0">
              <a:solidFill>
                <a:schemeClr val="tx1"/>
              </a:solidFill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5576" y="1788180"/>
            <a:ext cx="36327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ИНСТИТУТ СОЦИАЛЬНЫХ ТЕХНОЛОГИЙ И РЕАБИЛИТАЦИИ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06328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t="25214" r="730" b="53957"/>
          <a:stretch/>
        </p:blipFill>
        <p:spPr>
          <a:xfrm>
            <a:off x="0" y="0"/>
            <a:ext cx="9144000" cy="13476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027" y="254247"/>
            <a:ext cx="4896061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</a:rPr>
              <a:t>НОВЫЕ ОБРАЗОВАТЕЛЬНЫЕ</a:t>
            </a:r>
          </a:p>
          <a:p>
            <a:r>
              <a:rPr lang="ru-RU" sz="2400" b="1" dirty="0" smtClean="0">
                <a:latin typeface="Arial" panose="020B0604020202020204" pitchFamily="34" charset="0"/>
              </a:rPr>
              <a:t>ПРОГРАММЫ</a:t>
            </a:r>
            <a:endParaRPr lang="ru-RU" sz="1400" b="1" dirty="0" smtClean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0248" y="1083636"/>
            <a:ext cx="1802710" cy="583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388213"/>
            <a:ext cx="25733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22300">
              <a:spcBef>
                <a:spcPct val="0"/>
              </a:spcBef>
            </a:pPr>
            <a:r>
              <a:rPr lang="ru-RU" sz="11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В рамках проекта</a:t>
            </a:r>
          </a:p>
          <a:p>
            <a:pPr lvl="0" defTabSz="622300">
              <a:spcBef>
                <a:spcPct val="0"/>
              </a:spcBef>
            </a:pPr>
            <a:r>
              <a:rPr lang="ru-RU" sz="11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«Академгородок 2.0»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4156" y="2245380"/>
            <a:ext cx="2563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5600">
              <a:spcBef>
                <a:spcPct val="0"/>
              </a:spcBef>
            </a:pP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4 магистерские программы </a:t>
            </a: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НГТУ</a:t>
            </a:r>
            <a:r>
              <a:rPr lang="en-US" sz="9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НЭТИ — </a:t>
            </a: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СО РАН подготовки кадров для  Сибирского кольцевого источника фотонов «СКИФ»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2980" y="2394406"/>
            <a:ext cx="215001" cy="217545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69371" y="2389073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85052" y="1384393"/>
            <a:ext cx="291505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33400">
              <a:spcBef>
                <a:spcPct val="0"/>
              </a:spcBef>
            </a:pPr>
            <a:r>
              <a:rPr lang="ru-RU" sz="11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В рамках проекта </a:t>
            </a:r>
          </a:p>
          <a:p>
            <a:pPr lvl="0" defTabSz="533400">
              <a:spcBef>
                <a:spcPct val="0"/>
              </a:spcBef>
            </a:pPr>
            <a:r>
              <a:rPr lang="ru-RU" sz="11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«Цифровая образовательная среда Новосибирской области»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61634" y="2248736"/>
            <a:ext cx="260174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5600">
              <a:spcBef>
                <a:spcPct val="0"/>
              </a:spcBef>
            </a:pPr>
            <a:r>
              <a:rPr lang="ru-RU" sz="900" b="1" i="1" cap="all" dirty="0">
                <a:solidFill>
                  <a:srgbClr val="000000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Цифровые технологии </a:t>
            </a:r>
          </a:p>
          <a:p>
            <a:pPr lvl="0" defTabSz="355600">
              <a:spcBef>
                <a:spcPct val="0"/>
              </a:spcBef>
            </a:pPr>
            <a:r>
              <a:rPr lang="ru-RU" sz="900" b="1" i="1" cap="all" dirty="0">
                <a:solidFill>
                  <a:srgbClr val="000000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в государственном </a:t>
            </a:r>
          </a:p>
          <a:p>
            <a:pPr lvl="0" defTabSz="355600">
              <a:spcBef>
                <a:spcPct val="0"/>
              </a:spcBef>
            </a:pPr>
            <a:r>
              <a:rPr lang="ru-RU" sz="900" b="1" i="1" cap="all" dirty="0">
                <a:solidFill>
                  <a:srgbClr val="000000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и муниципальном управлении</a:t>
            </a:r>
          </a:p>
          <a:p>
            <a:pPr defTabSz="355600">
              <a:spcBef>
                <a:spcPct val="0"/>
              </a:spcBef>
            </a:pPr>
            <a:r>
              <a:rPr lang="ru-RU" sz="800" b="1" i="1" cap="all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Департамент </a:t>
            </a:r>
            <a:r>
              <a:rPr lang="ru-RU" sz="800" b="1" i="1" cap="all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информатизации НСО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69371" y="3032048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61634" y="2969683"/>
            <a:ext cx="2601747" cy="34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5600">
              <a:lnSpc>
                <a:spcPct val="90000"/>
              </a:lnSpc>
              <a:spcBef>
                <a:spcPct val="0"/>
              </a:spcBef>
            </a:pPr>
            <a:r>
              <a:rPr lang="ru-RU" sz="900" b="1" i="1" cap="all" dirty="0" err="1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Кибербезопасность</a:t>
            </a: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</a:t>
            </a:r>
            <a:endParaRPr lang="ru-RU" sz="900" b="1" i="1" cap="all" dirty="0"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pPr lvl="0" defTabSz="355600">
              <a:lnSpc>
                <a:spcPct val="90000"/>
              </a:lnSpc>
              <a:spcBef>
                <a:spcPct val="0"/>
              </a:spcBef>
            </a:pP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информационных систем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473687" y="3675023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65950" y="3431367"/>
            <a:ext cx="260174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55600">
              <a:spcBef>
                <a:spcPct val="0"/>
              </a:spcBef>
            </a:pP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Сетевая программа «Методы </a:t>
            </a:r>
            <a:endParaRPr lang="ru-RU" sz="900" b="1" i="1" cap="all" dirty="0" smtClean="0"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pPr defTabSz="355600">
              <a:spcBef>
                <a:spcPct val="0"/>
              </a:spcBef>
            </a:pP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и </a:t>
            </a: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инструменты обработки больших данных»</a:t>
            </a:r>
          </a:p>
          <a:p>
            <a:pPr lvl="0" defTabSz="355600">
              <a:spcBef>
                <a:spcPct val="0"/>
              </a:spcBef>
            </a:pPr>
            <a:r>
              <a:rPr lang="ru-RU" sz="800" b="1" i="1" cap="all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НГУ</a:t>
            </a:r>
            <a:r>
              <a:rPr lang="ru-RU" sz="800" b="1" i="1" cap="all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, НГТУ, </a:t>
            </a:r>
            <a:r>
              <a:rPr lang="ru-RU" sz="800" b="1" i="1" cap="all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СибГУТИ</a:t>
            </a:r>
            <a:r>
              <a:rPr lang="ru-RU" sz="800" b="1" i="1" cap="all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, ИСИ СО РАН, </a:t>
            </a:r>
          </a:p>
          <a:p>
            <a:pPr lvl="0" defTabSz="355600">
              <a:spcBef>
                <a:spcPct val="0"/>
              </a:spcBef>
            </a:pPr>
            <a:r>
              <a:rPr lang="ru-RU" sz="800" b="1" i="1" cap="all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Минобрнауки</a:t>
            </a:r>
            <a:r>
              <a:rPr lang="ru-RU" sz="800" b="1" i="1" cap="all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НСО, </a:t>
            </a:r>
            <a:r>
              <a:rPr lang="ru-RU" sz="800" b="1" i="1" cap="all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ГАУ </a:t>
            </a:r>
            <a:r>
              <a:rPr lang="ru-RU" sz="800" b="1" i="1" cap="all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НСО «АРИС»,  компания «</a:t>
            </a:r>
            <a:r>
              <a:rPr lang="ru-RU" sz="800" b="1" i="1" cap="all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Вымпелком</a:t>
            </a:r>
            <a:r>
              <a:rPr lang="ru-RU" sz="800" b="1" i="1" cap="all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163697" y="2389073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55960" y="2251404"/>
            <a:ext cx="2601747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Программа </a:t>
            </a:r>
            <a:r>
              <a:rPr lang="en-US" sz="9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/>
            </a:r>
            <a:br>
              <a:rPr lang="en-US" sz="9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</a:b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переподготовки</a:t>
            </a:r>
            <a:endParaRPr lang="ru-RU" sz="900" b="1" i="1" cap="all" dirty="0"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Кадров</a:t>
            </a:r>
            <a:endParaRPr lang="en-US" sz="900" b="1" i="1" cap="all" dirty="0" smtClean="0"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endParaRPr lang="ru-RU" sz="900" b="1" i="1" cap="all" dirty="0" smtClean="0"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pPr defTabSz="355600">
              <a:spcBef>
                <a:spcPct val="0"/>
              </a:spcBef>
            </a:pP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Сетевая программа </a:t>
            </a:r>
            <a:r>
              <a:rPr lang="en-US" sz="9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/>
            </a:r>
            <a:br>
              <a:rPr lang="en-US" sz="9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</a:b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«</a:t>
            </a: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Цифровая экономика»</a:t>
            </a:r>
          </a:p>
          <a:p>
            <a:pPr lvl="0" defTabSz="355600">
              <a:spcBef>
                <a:spcPct val="0"/>
              </a:spcBef>
            </a:pPr>
            <a:r>
              <a:rPr lang="ru-RU" sz="800" b="1" i="1" cap="all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НГТУ</a:t>
            </a:r>
            <a:r>
              <a:rPr lang="ru-RU" sz="800" b="1" i="1" cap="all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, </a:t>
            </a:r>
            <a:r>
              <a:rPr lang="ru-RU" sz="800" b="1" i="1" cap="all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СибГУТИ</a:t>
            </a:r>
            <a:r>
              <a:rPr lang="ru-RU" sz="800" b="1" i="1" cap="all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, НГУЭУ </a:t>
            </a:r>
          </a:p>
          <a:p>
            <a:pPr lvl="0" defTabSz="355600">
              <a:spcBef>
                <a:spcPct val="0"/>
              </a:spcBef>
            </a:pPr>
            <a:r>
              <a:rPr lang="ru-RU" sz="800" b="1" i="1" cap="all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Минобрнауки</a:t>
            </a:r>
            <a:r>
              <a:rPr lang="ru-RU" sz="800" b="1" i="1" cap="all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НСО, Департамент информатизации НСО</a:t>
            </a:r>
          </a:p>
          <a:p>
            <a:endParaRPr lang="ru-RU" sz="900" b="1" i="1" cap="all" dirty="0"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203848" y="1600097"/>
            <a:ext cx="0" cy="272060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6156038" y="3032048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753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" t="70059" r="16277" b="12192"/>
          <a:stretch/>
        </p:blipFill>
        <p:spPr>
          <a:xfrm flipH="1">
            <a:off x="-36512" y="-20538"/>
            <a:ext cx="9217024" cy="1368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027" y="254247"/>
            <a:ext cx="3119427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400" b="1" cap="all" dirty="0" smtClean="0">
                <a:latin typeface="Arial" panose="020B0604020202020204" pitchFamily="34" charset="0"/>
              </a:rPr>
              <a:t>Развитие </a:t>
            </a:r>
          </a:p>
          <a:p>
            <a:r>
              <a:rPr lang="ru-RU" sz="2400" b="1" cap="all" dirty="0" smtClean="0">
                <a:latin typeface="Arial" panose="020B0604020202020204" pitchFamily="34" charset="0"/>
              </a:rPr>
              <a:t>региона </a:t>
            </a:r>
            <a:endParaRPr lang="ru-RU" sz="2400" b="1" cap="all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0248" y="1083636"/>
            <a:ext cx="1802710" cy="583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66052" y="411510"/>
            <a:ext cx="1634330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8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НЭТИ — </a:t>
            </a:r>
            <a:r>
              <a:rPr lang="ru-RU" sz="800" b="1" i="1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itchFamily="34" charset="0"/>
              </a:rPr>
              <a:t>региональный интегратор массовой, спортивной и культурной жизни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8027" y="1845679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2184967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Региональные этапы Всероссийских </a:t>
            </a: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соревнований</a:t>
            </a:r>
          </a:p>
          <a:p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по </a:t>
            </a: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шахматам </a:t>
            </a:r>
            <a:r>
              <a:rPr lang="ru-RU" sz="800" b="1" i="1" cap="all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(300 чел.)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8027" y="2247086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887" y="2634043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436" y="2651485"/>
            <a:ext cx="38042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XXIII Всероссийские соревнования по каратэ </a:t>
            </a:r>
            <a:r>
              <a:rPr lang="ru-RU" sz="800" b="1" i="1" cap="all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(400 чел.)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1887" y="3006437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9436" y="2933110"/>
            <a:ext cx="360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Проект «Твоя сцена» для жителей </a:t>
            </a:r>
            <a:endParaRPr lang="ru-RU" sz="900" b="1" i="1" cap="all" dirty="0" smtClean="0"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региона </a:t>
            </a:r>
            <a:r>
              <a:rPr lang="ru-RU" sz="800" b="1" i="1" cap="all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(1 </a:t>
            </a:r>
            <a:r>
              <a:rPr lang="ru-RU" sz="800" b="1" i="1" cap="all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000 чел</a:t>
            </a:r>
            <a:r>
              <a:rPr lang="ru-RU" sz="800" b="1" i="1" cap="all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.)</a:t>
            </a:r>
            <a:endParaRPr lang="ru-RU" sz="800" b="1" i="1" cap="all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1887" y="3402481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9436" y="3408345"/>
            <a:ext cx="32784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Рок-фестиваль </a:t>
            </a:r>
            <a:r>
              <a:rPr lang="ru-RU" sz="900" b="1" i="1" cap="all" dirty="0" err="1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Art</a:t>
            </a: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900" b="1" i="1" cap="all" dirty="0" err="1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Revolution</a:t>
            </a: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800" b="1" i="1" cap="all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(50 коллективов)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70248" y="3843696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6946" y="3736363"/>
            <a:ext cx="28340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Всероссийский «Осенний марафон» для жителей любого возраста </a:t>
            </a: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           </a:t>
            </a:r>
            <a:r>
              <a:rPr lang="ru-RU" sz="800" b="1" i="1" cap="all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</a:t>
            </a:r>
            <a:r>
              <a:rPr lang="ru-RU" sz="800" b="1" i="1" cap="all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500 участников из школ, детских домов, интернатов)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788024" y="1779706"/>
            <a:ext cx="4082726" cy="12240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cap="all" dirty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Уникальность </a:t>
            </a:r>
            <a:r>
              <a:rPr lang="ru-RU" sz="1400" b="1" i="1" cap="all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НГТУ НЭТИ </a:t>
            </a:r>
            <a:r>
              <a:rPr lang="ru-RU" sz="1400" b="1" i="1" cap="all" dirty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в регионе</a:t>
            </a:r>
            <a:r>
              <a:rPr lang="ru-RU" sz="1400" b="1" i="1" cap="all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:</a:t>
            </a:r>
          </a:p>
          <a:p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25 </a:t>
            </a:r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тыс</a:t>
            </a:r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. кв. м — </a:t>
            </a:r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площадь спортивных и культурных </a:t>
            </a:r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объектов. С </a:t>
            </a:r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2017 г. сертификаты соответствия спортивных сооружений международного </a:t>
            </a:r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уровня</a:t>
            </a:r>
            <a:endParaRPr lang="ru-RU" sz="1000" b="1" dirty="0" smtClean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88025" y="3131396"/>
            <a:ext cx="4082726" cy="5924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С 2018 г.  </a:t>
            </a:r>
            <a:r>
              <a:rPr lang="ru-RU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базовая площадка СФО по шахматам среди детей </a:t>
            </a:r>
            <a:r>
              <a:rPr lang="ru-RU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</a:t>
            </a:r>
            <a:r>
              <a:rPr lang="ru-RU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Гроссмейстерская школа </a:t>
            </a:r>
            <a:r>
              <a:rPr lang="ru-RU" sz="1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П.Малетина</a:t>
            </a:r>
            <a:r>
              <a:rPr lang="ru-RU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; </a:t>
            </a:r>
            <a:r>
              <a:rPr lang="ru-RU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Кубок </a:t>
            </a:r>
            <a:r>
              <a:rPr lang="ru-RU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г</a:t>
            </a:r>
            <a:r>
              <a:rPr lang="ru-RU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убернатора </a:t>
            </a:r>
            <a:r>
              <a:rPr lang="ru-RU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НСО)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5576" y="1770940"/>
            <a:ext cx="292099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Городская Межвузовская универсиада </a:t>
            </a:r>
          </a:p>
          <a:p>
            <a:r>
              <a:rPr lang="ru-RU" sz="800" b="1" i="1" cap="all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(4000 чел., 15 вузов)</a:t>
            </a:r>
            <a:endParaRPr lang="ru-RU" sz="800" b="1" i="1" cap="all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  <a:hlinkClick r:id="rId3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87521" y="1407698"/>
            <a:ext cx="126028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00" b="1" i="1" cap="all" dirty="0">
                <a:ln w="0"/>
                <a:latin typeface="Arial" panose="020B0604020202020204" pitchFamily="34" charset="0"/>
                <a:ea typeface="Stem" panose="020B0503020203020204" pitchFamily="34" charset="-52"/>
              </a:rPr>
              <a:t>Новые мероприятия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788024" y="3851475"/>
            <a:ext cx="4082726" cy="5924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00"/>
              </a:lnSpc>
            </a:pPr>
            <a:r>
              <a:rPr lang="ru-RU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Базовая </a:t>
            </a:r>
            <a:r>
              <a:rPr lang="ru-RU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площадка в регионе по обучению педагогов шахматам </a:t>
            </a:r>
            <a:r>
              <a:rPr lang="ru-RU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</a:t>
            </a:r>
            <a:r>
              <a:rPr lang="ru-RU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в </a:t>
            </a:r>
            <a:r>
              <a:rPr lang="ru-RU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2018 г. </a:t>
            </a:r>
            <a:r>
              <a:rPr lang="ru-RU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обучено 36 учителей школ)</a:t>
            </a:r>
          </a:p>
        </p:txBody>
      </p:sp>
    </p:spTree>
    <p:extLst>
      <p:ext uri="{BB962C8B-B14F-4D97-AF65-F5344CB8AC3E}">
        <p14:creationId xmlns:p14="http://schemas.microsoft.com/office/powerpoint/2010/main" val="2005927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1" b="6216"/>
          <a:stretch/>
        </p:blipFill>
        <p:spPr>
          <a:xfrm>
            <a:off x="4636259" y="-36528"/>
            <a:ext cx="4507742" cy="485617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8027" y="254247"/>
            <a:ext cx="4319873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</a:rPr>
              <a:t>СПОРТ </a:t>
            </a:r>
          </a:p>
          <a:p>
            <a:r>
              <a:rPr lang="ru-RU" sz="2400" b="1" dirty="0" smtClean="0">
                <a:latin typeface="Arial" panose="020B0604020202020204" pitchFamily="34" charset="0"/>
              </a:rPr>
              <a:t>В НГТУ</a:t>
            </a:r>
            <a:endParaRPr lang="ru-RU" sz="1400" b="1" dirty="0" smtClean="0">
              <a:latin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0248" y="1083636"/>
            <a:ext cx="1802710" cy="583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95537" y="1189136"/>
            <a:ext cx="4248472" cy="1179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100" i="1" cap="all" dirty="0">
                <a:latin typeface="Arial" panose="020B0604020202020204" pitchFamily="34" charset="0"/>
                <a:ea typeface="Stem" panose="020B0503020203020204" pitchFamily="34" charset="-52"/>
                <a:cs typeface="Times New Roman" panose="02020603050405020304" pitchFamily="18" charset="0"/>
              </a:rPr>
              <a:t>НГТУ — это единственный вуз в Новосибирске, имеющий сертификационные спортивные объекты, внесенные во Всероссийский реестр объектов спорта, на которых можно проводить крупные соревнования, в том числе международные.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95537" y="2315036"/>
            <a:ext cx="17267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i="1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</a:rPr>
              <a:t>Спортивные сооружения: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83999" y="2535554"/>
            <a:ext cx="324982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</a:rPr>
              <a:t>Учебно-спортивный </a:t>
            </a: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комплекс</a:t>
            </a:r>
          </a:p>
          <a:p>
            <a:pPr>
              <a:buClr>
                <a:srgbClr val="C00000"/>
              </a:buClr>
            </a:pPr>
            <a:endParaRPr lang="ru-RU" sz="900" b="1" i="1" cap="all" dirty="0" smtClean="0">
              <a:latin typeface="Arial" panose="020B0604020202020204" pitchFamily="34" charset="0"/>
              <a:ea typeface="Stem" panose="020B0503020203020204" pitchFamily="34" charset="-52"/>
            </a:endParaRPr>
          </a:p>
          <a:p>
            <a:pPr>
              <a:buClr>
                <a:srgbClr val="C00000"/>
              </a:buClr>
            </a:pP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Учебно-спортивный </a:t>
            </a: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</a:rPr>
              <a:t>комплекс с </a:t>
            </a: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бассейном</a:t>
            </a:r>
          </a:p>
          <a:p>
            <a:pPr>
              <a:buClr>
                <a:srgbClr val="C00000"/>
              </a:buClr>
            </a:pPr>
            <a:endParaRPr lang="ru-RU" sz="900" b="1" i="1" cap="all" dirty="0">
              <a:latin typeface="Arial" panose="020B0604020202020204" pitchFamily="34" charset="0"/>
              <a:ea typeface="Stem" panose="020B0503020203020204" pitchFamily="34" charset="-52"/>
            </a:endParaRPr>
          </a:p>
          <a:p>
            <a:pPr>
              <a:buClr>
                <a:srgbClr val="C00000"/>
              </a:buClr>
            </a:pP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</a:rPr>
              <a:t>Спортивный зал «Богатырь</a:t>
            </a: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»</a:t>
            </a:r>
          </a:p>
          <a:p>
            <a:pPr>
              <a:buClr>
                <a:srgbClr val="C00000"/>
              </a:buClr>
            </a:pPr>
            <a:endParaRPr lang="ru-RU" sz="900" b="1" i="1" cap="all" dirty="0">
              <a:latin typeface="Arial" panose="020B0604020202020204" pitchFamily="34" charset="0"/>
              <a:ea typeface="Stem" panose="020B0503020203020204" pitchFamily="34" charset="-52"/>
            </a:endParaRPr>
          </a:p>
          <a:p>
            <a:pPr>
              <a:buClr>
                <a:srgbClr val="C00000"/>
              </a:buClr>
            </a:pP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</a:rPr>
              <a:t>Стрелковый </a:t>
            </a: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тир</a:t>
            </a:r>
          </a:p>
          <a:p>
            <a:pPr>
              <a:buClr>
                <a:srgbClr val="C00000"/>
              </a:buClr>
            </a:pPr>
            <a:endParaRPr lang="ru-RU" sz="900" b="1" i="1" cap="all" dirty="0">
              <a:latin typeface="Arial" panose="020B0604020202020204" pitchFamily="34" charset="0"/>
              <a:ea typeface="Stem" panose="020B0503020203020204" pitchFamily="34" charset="-52"/>
            </a:endParaRPr>
          </a:p>
          <a:p>
            <a:pPr>
              <a:buClr>
                <a:srgbClr val="C00000"/>
              </a:buClr>
            </a:pP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</a:rPr>
              <a:t>Спортзал для лечебной </a:t>
            </a: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физкультуры</a:t>
            </a:r>
          </a:p>
          <a:p>
            <a:pPr>
              <a:buClr>
                <a:srgbClr val="C00000"/>
              </a:buClr>
            </a:pPr>
            <a:endParaRPr lang="ru-RU" sz="900" b="1" i="1" cap="all" dirty="0">
              <a:latin typeface="Arial" panose="020B0604020202020204" pitchFamily="34" charset="0"/>
              <a:ea typeface="Stem" panose="020B0503020203020204" pitchFamily="34" charset="-52"/>
            </a:endParaRPr>
          </a:p>
          <a:p>
            <a:pPr>
              <a:buClr>
                <a:srgbClr val="C00000"/>
              </a:buClr>
            </a:pP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</a:rPr>
              <a:t>Лыжная </a:t>
            </a: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база</a:t>
            </a:r>
          </a:p>
          <a:p>
            <a:pPr>
              <a:buClr>
                <a:srgbClr val="C00000"/>
              </a:buClr>
            </a:pPr>
            <a:endParaRPr lang="ru-RU" sz="900" b="1" i="1" cap="all" dirty="0">
              <a:latin typeface="Arial" panose="020B0604020202020204" pitchFamily="34" charset="0"/>
              <a:ea typeface="Stem" panose="020B0503020203020204" pitchFamily="34" charset="-52"/>
            </a:endParaRPr>
          </a:p>
          <a:p>
            <a:pPr>
              <a:buClr>
                <a:srgbClr val="C00000"/>
              </a:buClr>
            </a:pP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</a:rPr>
              <a:t>Открытые спортивные </a:t>
            </a: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площадки</a:t>
            </a:r>
          </a:p>
          <a:p>
            <a:pPr>
              <a:buClr>
                <a:srgbClr val="C00000"/>
              </a:buClr>
            </a:pPr>
            <a:endParaRPr lang="ru-RU" sz="900" b="1" i="1" cap="all" dirty="0">
              <a:latin typeface="Arial" panose="020B0604020202020204" pitchFamily="34" charset="0"/>
              <a:ea typeface="Stem" panose="020B0503020203020204" pitchFamily="34" charset="-52"/>
            </a:endParaRPr>
          </a:p>
          <a:p>
            <a:pPr>
              <a:buClr>
                <a:srgbClr val="C00000"/>
              </a:buClr>
            </a:pPr>
            <a:r>
              <a:rPr lang="ru-RU" sz="900" b="1" i="1" cap="all" dirty="0">
                <a:latin typeface="Arial" panose="020B0604020202020204" pitchFamily="34" charset="0"/>
                <a:ea typeface="Stem" panose="020B0503020203020204" pitchFamily="34" charset="-52"/>
              </a:rPr>
              <a:t>Боулинг </a:t>
            </a: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НГТУ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69687" y="2515980"/>
            <a:ext cx="214312" cy="2174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69687" y="2802224"/>
            <a:ext cx="214312" cy="2174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9687" y="3083918"/>
            <a:ext cx="214312" cy="2174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69687" y="3365612"/>
            <a:ext cx="214312" cy="2174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68027" y="3652760"/>
            <a:ext cx="214312" cy="2174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7544" y="3934454"/>
            <a:ext cx="214312" cy="2174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67544" y="4216148"/>
            <a:ext cx="214312" cy="2174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67544" y="4481478"/>
            <a:ext cx="214312" cy="2174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065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468567" y="1423797"/>
            <a:ext cx="565200" cy="5718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7158" y="357175"/>
            <a:ext cx="814393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endParaRPr lang="ru-RU" sz="1400" b="1" dirty="0" smtClean="0">
              <a:latin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7544" y="254247"/>
            <a:ext cx="4031965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</a:rPr>
              <a:t>НГТУ НЭТИ </a:t>
            </a:r>
            <a:br>
              <a:rPr lang="ru-RU" sz="2400" b="1" dirty="0" smtClean="0">
                <a:latin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</a:rPr>
              <a:t>В ЦИФРАХ</a:t>
            </a:r>
            <a:endParaRPr lang="ru-RU" sz="1400" b="1" dirty="0" smtClean="0">
              <a:latin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67544" y="1083636"/>
            <a:ext cx="1802710" cy="583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031063" y="1423798"/>
            <a:ext cx="3184940" cy="5718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69361" y="1443392"/>
            <a:ext cx="1745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ФАКУЛЬТЕТОВ </a:t>
            </a:r>
            <a:endParaRPr lang="en-US" sz="1400" b="1" i="1" dirty="0" smtClean="0">
              <a:latin typeface="Arial" panose="020B0604020202020204" pitchFamily="34" charset="0"/>
              <a:ea typeface="Stem Bold" panose="020B0703020203020204" pitchFamily="34" charset="-52"/>
            </a:endParaRPr>
          </a:p>
          <a:p>
            <a:r>
              <a:rPr lang="ru-RU" sz="140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И ИНСТИТУТОВ</a:t>
            </a:r>
            <a:endParaRPr lang="ru-RU" sz="140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96463" y="3867938"/>
            <a:ext cx="228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&gt;13 500 СТУДЕНТОВ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7532" y="1440708"/>
            <a:ext cx="653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15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030040" y="3671644"/>
            <a:ext cx="3184940" cy="5718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37673" y="3803697"/>
            <a:ext cx="2277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СТУДЕНТОВ</a:t>
            </a:r>
            <a:endParaRPr lang="ru-RU" sz="140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64840" y="3671643"/>
            <a:ext cx="1445884" cy="5718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5863" y="3688554"/>
            <a:ext cx="1470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&gt;13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0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00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196463" y="2365721"/>
            <a:ext cx="228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&gt;13 500 СТУДЕНТОВ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030040" y="2169427"/>
            <a:ext cx="3184940" cy="5718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317847" y="2301480"/>
            <a:ext cx="2277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КАФЕДР</a:t>
            </a:r>
            <a:endParaRPr lang="ru-RU" sz="140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64840" y="2169426"/>
            <a:ext cx="853007" cy="5718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5864" y="2186337"/>
            <a:ext cx="9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&gt;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70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97486" y="3116991"/>
            <a:ext cx="228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&gt;13 500 СТУДЕНТОВ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031063" y="2920697"/>
            <a:ext cx="3184940" cy="5718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772162" y="3052750"/>
            <a:ext cx="2277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ПРЕПОДАВАТЕЛЕЙ</a:t>
            </a:r>
            <a:endParaRPr lang="ru-RU" sz="140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65863" y="2920696"/>
            <a:ext cx="1285055" cy="5718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66886" y="2937607"/>
            <a:ext cx="1356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&gt;1500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pic>
        <p:nvPicPr>
          <p:cNvPr id="61" name="Рисунок 60"/>
          <p:cNvPicPr>
            <a:picLocks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3" r="38128" b="8000"/>
          <a:stretch/>
        </p:blipFill>
        <p:spPr>
          <a:xfrm>
            <a:off x="4637075" y="0"/>
            <a:ext cx="4506925" cy="4819650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4412010" y="0"/>
            <a:ext cx="4731990" cy="473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5533564" y="2885334"/>
            <a:ext cx="3358916" cy="5718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722941" y="2885333"/>
            <a:ext cx="30255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b="1" i="1" cap="all" dirty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обучающихся по проектно-ориентированным образовательным программам</a:t>
            </a:r>
            <a:endParaRPr lang="ru-RU" sz="2000" b="1" i="1" cap="all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4968363" y="2885333"/>
            <a:ext cx="696001" cy="5718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917372" y="2960419"/>
            <a:ext cx="82782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latin typeface="Arial" panose="020B0604020202020204" pitchFamily="34" charset="0"/>
                <a:ea typeface="Stem Bold" panose="020B0703020203020204" pitchFamily="34" charset="-52"/>
              </a:rPr>
              <a:t>930</a:t>
            </a:r>
            <a:endParaRPr lang="ru-RU" sz="22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533564" y="3647874"/>
            <a:ext cx="3358916" cy="5718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578925" y="3647873"/>
            <a:ext cx="33135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b="1" i="1" cap="all" dirty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команд-резидентов бизнес-инкубаторов и технопарков университета</a:t>
            </a:r>
            <a:endParaRPr lang="ru-RU" sz="2000" b="1" i="1" cap="all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968364" y="3647873"/>
            <a:ext cx="565200" cy="5718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968875" y="3716912"/>
            <a:ext cx="56417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ea typeface="Stem Bold" panose="020B0703020203020204" pitchFamily="34" charset="-52"/>
              </a:rPr>
              <a:t>32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4301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3" b="10956"/>
          <a:stretch/>
        </p:blipFill>
        <p:spPr>
          <a:xfrm>
            <a:off x="4637606" y="-36528"/>
            <a:ext cx="4545050" cy="48561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027" y="254247"/>
            <a:ext cx="4319873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</a:rPr>
              <a:t>ЦЕНТР </a:t>
            </a:r>
          </a:p>
          <a:p>
            <a:r>
              <a:rPr lang="ru-RU" sz="2400" b="1" dirty="0" smtClean="0">
                <a:latin typeface="Arial" panose="020B0604020202020204" pitchFamily="34" charset="0"/>
              </a:rPr>
              <a:t>КУЛЬТУРЫ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7" y="1189136"/>
            <a:ext cx="42484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i="1" cap="all" dirty="0">
                <a:latin typeface="Arial" panose="020B0604020202020204" pitchFamily="34" charset="0"/>
                <a:ea typeface="Stem" panose="020B0503020203020204" pitchFamily="34" charset="-52"/>
              </a:rPr>
              <a:t>Центр культуры НГТУ был образован в ноябре 1993 года. С 1 сентября 2007 года размещается </a:t>
            </a:r>
            <a:r>
              <a:rPr lang="ru-RU" sz="1100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       </a:t>
            </a:r>
            <a:br>
              <a:rPr lang="ru-RU" sz="1100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</a:br>
            <a:r>
              <a:rPr lang="ru-RU" sz="1100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в </a:t>
            </a:r>
            <a:r>
              <a:rPr lang="ru-RU" sz="1100" i="1" cap="all" dirty="0">
                <a:latin typeface="Arial" panose="020B0604020202020204" pitchFamily="34" charset="0"/>
                <a:ea typeface="Stem" panose="020B0503020203020204" pitchFamily="34" charset="-52"/>
              </a:rPr>
              <a:t>отдельном здании в студенческом городке. </a:t>
            </a:r>
            <a:r>
              <a:rPr lang="ru-RU" sz="1100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        В </a:t>
            </a:r>
            <a:r>
              <a:rPr lang="ru-RU" sz="1100" i="1" cap="all" dirty="0">
                <a:latin typeface="Arial" panose="020B0604020202020204" pitchFamily="34" charset="0"/>
                <a:ea typeface="Stem" panose="020B0503020203020204" pitchFamily="34" charset="-52"/>
              </a:rPr>
              <a:t>этом здании имеется 14 репетиционных помещений и два концертных зала: большой </a:t>
            </a:r>
            <a:r>
              <a:rPr lang="ru-RU" sz="1100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       на </a:t>
            </a:r>
            <a:r>
              <a:rPr lang="ru-RU" sz="1100" i="1" cap="all" dirty="0">
                <a:latin typeface="Arial" panose="020B0604020202020204" pitchFamily="34" charset="0"/>
                <a:ea typeface="Stem" panose="020B0503020203020204" pitchFamily="34" charset="-52"/>
              </a:rPr>
              <a:t>350 мест и малый на 120 мест.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7" y="2315036"/>
            <a:ext cx="277672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i="1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</a:rPr>
              <a:t>Творческие направления Центра </a:t>
            </a:r>
            <a:r>
              <a:rPr lang="ru-RU" sz="800" i="1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</a:rPr>
              <a:t>культуры:</a:t>
            </a:r>
            <a:endParaRPr lang="ru-RU" sz="800" i="1" cap="al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999" y="2535554"/>
            <a:ext cx="312523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ВОКАЛ</a:t>
            </a:r>
          </a:p>
          <a:p>
            <a:pPr>
              <a:buClr>
                <a:srgbClr val="C00000"/>
              </a:buClr>
            </a:pPr>
            <a:endParaRPr lang="ru-RU" sz="900" b="1" i="1" cap="all" dirty="0" smtClean="0">
              <a:latin typeface="Arial" panose="020B0604020202020204" pitchFamily="34" charset="0"/>
              <a:ea typeface="Stem" panose="020B0503020203020204" pitchFamily="34" charset="-52"/>
            </a:endParaRPr>
          </a:p>
          <a:p>
            <a:pPr>
              <a:buClr>
                <a:srgbClr val="C00000"/>
              </a:buClr>
            </a:pP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РИСОВАНИЕ</a:t>
            </a:r>
          </a:p>
          <a:p>
            <a:pPr>
              <a:buClr>
                <a:srgbClr val="C00000"/>
              </a:buClr>
            </a:pPr>
            <a:endParaRPr lang="ru-RU" sz="900" b="1" i="1" cap="all" dirty="0">
              <a:latin typeface="Arial" panose="020B0604020202020204" pitchFamily="34" charset="0"/>
              <a:ea typeface="Stem" panose="020B0503020203020204" pitchFamily="34" charset="-52"/>
            </a:endParaRPr>
          </a:p>
          <a:p>
            <a:pPr>
              <a:buClr>
                <a:srgbClr val="C00000"/>
              </a:buClr>
            </a:pP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ТАНЦЫ</a:t>
            </a:r>
          </a:p>
          <a:p>
            <a:pPr>
              <a:buClr>
                <a:srgbClr val="C00000"/>
              </a:buClr>
            </a:pPr>
            <a:endParaRPr lang="ru-RU" sz="900" b="1" i="1" cap="all" dirty="0">
              <a:latin typeface="Arial" panose="020B0604020202020204" pitchFamily="34" charset="0"/>
              <a:ea typeface="Stem" panose="020B0503020203020204" pitchFamily="34" charset="-52"/>
            </a:endParaRPr>
          </a:p>
          <a:p>
            <a:pPr>
              <a:buClr>
                <a:srgbClr val="C00000"/>
              </a:buClr>
            </a:pP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ФОТОКЛУБ</a:t>
            </a:r>
          </a:p>
          <a:p>
            <a:pPr>
              <a:buClr>
                <a:srgbClr val="C00000"/>
              </a:buClr>
            </a:pPr>
            <a:endParaRPr lang="ru-RU" sz="900" b="1" i="1" cap="all" dirty="0">
              <a:latin typeface="Arial" panose="020B0604020202020204" pitchFamily="34" charset="0"/>
              <a:ea typeface="Stem" panose="020B0503020203020204" pitchFamily="34" charset="-52"/>
            </a:endParaRPr>
          </a:p>
          <a:p>
            <a:pPr>
              <a:buClr>
                <a:srgbClr val="C00000"/>
              </a:buClr>
            </a:pP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АКТЕРСКОЕ МАСТЕРСТВО</a:t>
            </a:r>
          </a:p>
          <a:p>
            <a:pPr>
              <a:buClr>
                <a:srgbClr val="C00000"/>
              </a:buClr>
            </a:pPr>
            <a:endParaRPr lang="ru-RU" sz="900" b="1" i="1" cap="all" dirty="0">
              <a:latin typeface="Arial" panose="020B0604020202020204" pitchFamily="34" charset="0"/>
              <a:ea typeface="Stem" panose="020B0503020203020204" pitchFamily="34" charset="-52"/>
            </a:endParaRPr>
          </a:p>
          <a:p>
            <a:pPr>
              <a:buClr>
                <a:srgbClr val="C00000"/>
              </a:buClr>
            </a:pP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ДЖАЗ-ОРКЕСТР </a:t>
            </a:r>
          </a:p>
          <a:p>
            <a:pPr>
              <a:buClr>
                <a:srgbClr val="C00000"/>
              </a:buClr>
            </a:pPr>
            <a:endParaRPr lang="ru-RU" sz="900" b="1" i="1" cap="all" dirty="0">
              <a:latin typeface="Arial" panose="020B0604020202020204" pitchFamily="34" charset="0"/>
              <a:ea typeface="Stem" panose="020B0503020203020204" pitchFamily="34" charset="-52"/>
            </a:endParaRPr>
          </a:p>
          <a:p>
            <a:pPr>
              <a:buClr>
                <a:srgbClr val="C00000"/>
              </a:buClr>
            </a:pP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АНСАМБЛЬ СКРИПАЧЕЙ</a:t>
            </a:r>
          </a:p>
          <a:p>
            <a:pPr>
              <a:buClr>
                <a:srgbClr val="C00000"/>
              </a:buClr>
            </a:pPr>
            <a:endParaRPr lang="ru-RU" sz="900" b="1" i="1" cap="all" dirty="0">
              <a:latin typeface="Arial" panose="020B0604020202020204" pitchFamily="34" charset="0"/>
              <a:ea typeface="Stem" panose="020B0503020203020204" pitchFamily="34" charset="-52"/>
            </a:endParaRPr>
          </a:p>
          <a:p>
            <a:pPr>
              <a:buClr>
                <a:srgbClr val="C00000"/>
              </a:buClr>
            </a:pPr>
            <a:r>
              <a:rPr lang="ru-RU" sz="900" b="1" i="1" cap="all" dirty="0" smtClean="0">
                <a:latin typeface="Arial" panose="020B0604020202020204" pitchFamily="34" charset="0"/>
                <a:ea typeface="Stem" panose="020B0503020203020204" pitchFamily="34" charset="-52"/>
              </a:rPr>
              <a:t>ЛИГА КВН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9687" y="2515980"/>
            <a:ext cx="214312" cy="2174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9687" y="2802224"/>
            <a:ext cx="214312" cy="2174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9687" y="3083918"/>
            <a:ext cx="214312" cy="2174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9687" y="3365612"/>
            <a:ext cx="214312" cy="2174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8027" y="3652760"/>
            <a:ext cx="214312" cy="2174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934454"/>
            <a:ext cx="214312" cy="2174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7544" y="4216148"/>
            <a:ext cx="214312" cy="2174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7544" y="4481478"/>
            <a:ext cx="214312" cy="2174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9900" y="1084263"/>
            <a:ext cx="1803400" cy="57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659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35566" y="0"/>
            <a:ext cx="3000372" cy="16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536167"/>
            <a:ext cx="6858000" cy="32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>
              <a:latin typeface="Arial" panose="020B0604020202020204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439834" y="4632290"/>
            <a:ext cx="857256" cy="32147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5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 Text" pitchFamily="34" charset="-52"/>
                <a:cs typeface="Arial" pitchFamily="34" charset="0"/>
              </a:rPr>
              <a:t>n</a:t>
            </a:r>
            <a:r>
              <a:rPr lang="en-US" sz="15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 Text" pitchFamily="34" charset="-52"/>
                <a:cs typeface="Arial" pitchFamily="34" charset="0"/>
              </a:rPr>
              <a:t>stu.ru</a:t>
            </a:r>
            <a:endParaRPr lang="ru-RU" sz="15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Stem Text" pitchFamily="34" charset="-52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153" y="1317637"/>
            <a:ext cx="29256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ea typeface="Stem Text" pitchFamily="34" charset="-52"/>
              </a:rPr>
              <a:t>Новосибирский государственный</a:t>
            </a:r>
          </a:p>
          <a:p>
            <a:r>
              <a:rPr lang="ru-RU" sz="1050" b="1" dirty="0">
                <a:latin typeface="Arial" panose="020B0604020202020204" pitchFamily="34" charset="0"/>
                <a:ea typeface="Stem Text" pitchFamily="34" charset="-52"/>
              </a:rPr>
              <a:t>т</a:t>
            </a:r>
            <a:r>
              <a:rPr lang="ru-RU" sz="1050" b="1" dirty="0">
                <a:latin typeface="Arial" panose="020B0604020202020204" pitchFamily="34" charset="0"/>
                <a:ea typeface="Stem Text" pitchFamily="34" charset="-52"/>
              </a:rPr>
              <a:t>ехнический университет НЭТИ</a:t>
            </a:r>
          </a:p>
          <a:p>
            <a:endParaRPr lang="ru-RU" sz="1050" b="1" dirty="0">
              <a:latin typeface="Arial" panose="020B0604020202020204" pitchFamily="34" charset="0"/>
              <a:ea typeface="Stem Text" pitchFamily="34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35" y="420121"/>
            <a:ext cx="1769252" cy="717993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7427820" y="4425588"/>
            <a:ext cx="1716181" cy="3674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15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 Text" pitchFamily="34" charset="-52"/>
                <a:cs typeface="Arial" pitchFamily="34" charset="0"/>
              </a:rPr>
              <a:t>ОПОРНЫЙ </a:t>
            </a:r>
          </a:p>
          <a:p>
            <a:pPr>
              <a:spcBef>
                <a:spcPct val="20000"/>
              </a:spcBef>
              <a:defRPr/>
            </a:pPr>
            <a:r>
              <a:rPr lang="ru-RU" sz="15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 Text" pitchFamily="34" charset="-52"/>
                <a:cs typeface="Arial" pitchFamily="34" charset="0"/>
              </a:rPr>
              <a:t>УНИВЕРСИТЕТ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 r="26527" b="14241"/>
          <a:stretch/>
        </p:blipFill>
        <p:spPr>
          <a:xfrm>
            <a:off x="2322" y="0"/>
            <a:ext cx="5181493" cy="51767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27" y="2571751"/>
            <a:ext cx="3119725" cy="69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2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357175"/>
            <a:ext cx="814393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endParaRPr lang="ru-RU" sz="1400" b="1" dirty="0" smtClean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248" y="254247"/>
            <a:ext cx="4031965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</a:rPr>
              <a:t>НГТУ НЭТИ </a:t>
            </a:r>
            <a:br>
              <a:rPr lang="ru-RU" sz="2400" b="1" dirty="0" smtClean="0">
                <a:latin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</a:rPr>
              <a:t>В ЦИФРАХ</a:t>
            </a:r>
            <a:endParaRPr lang="ru-RU" sz="1400" b="1" dirty="0" smtClean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0248" y="1083636"/>
            <a:ext cx="1802710" cy="583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12010" y="0"/>
            <a:ext cx="4731990" cy="4731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33767" y="1423798"/>
            <a:ext cx="3184940" cy="5718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065" y="1555853"/>
            <a:ext cx="2414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УЧЕБНЫХ КОРПУСОВ</a:t>
            </a:r>
            <a:endParaRPr lang="ru-RU" sz="140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9167" y="3867938"/>
            <a:ext cx="228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&gt;13 500 СТУДЕНТОВ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8567" y="1423797"/>
            <a:ext cx="565200" cy="5718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590" y="1440708"/>
            <a:ext cx="564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8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32744" y="3671644"/>
            <a:ext cx="3184940" cy="5718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7704" y="3803697"/>
            <a:ext cx="2277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БЮДЖЕТНЫХ МЕСТ</a:t>
            </a:r>
            <a:endParaRPr lang="ru-RU" sz="140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7544" y="3671643"/>
            <a:ext cx="1440160" cy="5718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568" y="3688554"/>
            <a:ext cx="1681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&gt;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2500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*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00909" y="2365721"/>
            <a:ext cx="228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&gt;13 500 СТУДЕНТОВ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9552" y="2169427"/>
            <a:ext cx="3679874" cy="5718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8302" y="2301480"/>
            <a:ext cx="2277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ОБЩЕЖИТИЙ</a:t>
            </a:r>
            <a:endParaRPr lang="ru-RU" sz="140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9287" y="2169426"/>
            <a:ext cx="563189" cy="5718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0310" y="2186337"/>
            <a:ext cx="56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00190" y="3116991"/>
            <a:ext cx="228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&gt;13 500 СТУДЕНТОВ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33767" y="2920697"/>
            <a:ext cx="3184940" cy="5718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38550" y="2953970"/>
            <a:ext cx="2277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ОБРАЗОВАТЕЛЬНЫХ</a:t>
            </a:r>
          </a:p>
          <a:p>
            <a:r>
              <a:rPr lang="ru-RU" sz="1400" b="1" i="1" dirty="0" smtClean="0">
                <a:latin typeface="Arial" panose="020B0604020202020204" pitchFamily="34" charset="0"/>
                <a:ea typeface="Stem Bold" panose="020B0703020203020204" pitchFamily="34" charset="-52"/>
              </a:rPr>
              <a:t>ПРОГРАММ</a:t>
            </a:r>
            <a:endParaRPr lang="ru-RU" sz="1400" b="1" i="1" dirty="0"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68568" y="2920696"/>
            <a:ext cx="1139764" cy="5718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9590" y="2937607"/>
            <a:ext cx="1138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&gt;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200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pic>
        <p:nvPicPr>
          <p:cNvPr id="26" name="Рисунок 25"/>
          <p:cNvPicPr>
            <a:picLocks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60" r="30304"/>
          <a:stretch/>
        </p:blipFill>
        <p:spPr>
          <a:xfrm>
            <a:off x="4615303" y="0"/>
            <a:ext cx="4528697" cy="481965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2343070" y="4242500"/>
            <a:ext cx="2122692" cy="21544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800" b="1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* при зачислении на 1 курс обучения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533564" y="2175068"/>
            <a:ext cx="3358916" cy="5718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78926" y="2175067"/>
            <a:ext cx="30255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b="1" i="1" cap="all" dirty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образовательных программ, имеющих профессионально-общественную аккредитацию</a:t>
            </a:r>
            <a:endParaRPr lang="ru-RU" sz="2000" b="1" i="1" cap="all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968364" y="2175067"/>
            <a:ext cx="565200" cy="5718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68364" y="2235525"/>
            <a:ext cx="564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ea typeface="Stem Bold" panose="020B0703020203020204" pitchFamily="34" charset="-52"/>
              </a:rPr>
              <a:t>16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533564" y="2937608"/>
            <a:ext cx="3358916" cy="5718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78925" y="2937607"/>
            <a:ext cx="33135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b="1" i="1" cap="all" dirty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образовательных модулей, разработанных на основе выявленных потребностей региона</a:t>
            </a:r>
            <a:endParaRPr lang="ru-RU" sz="2000" b="1" i="1" cap="all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968364" y="2937607"/>
            <a:ext cx="565200" cy="5718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68875" y="3006646"/>
            <a:ext cx="564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ea typeface="Stem Bold" panose="020B0703020203020204" pitchFamily="34" charset="-52"/>
              </a:rPr>
              <a:t>25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533564" y="3674850"/>
            <a:ext cx="3358916" cy="571887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78926" y="3674849"/>
            <a:ext cx="30255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b="1" i="1" cap="all" dirty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образовательных программ, разработанных с привлечением представителей предприятий</a:t>
            </a:r>
            <a:endParaRPr lang="ru-RU" sz="2000" b="1" i="1" cap="all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968364" y="3674849"/>
            <a:ext cx="565200" cy="5718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68364" y="3743712"/>
            <a:ext cx="5641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latin typeface="Arial" panose="020B0604020202020204" pitchFamily="34" charset="0"/>
                <a:ea typeface="Stem Bold" panose="020B0703020203020204" pitchFamily="34" charset="-52"/>
              </a:rPr>
              <a:t>28</a:t>
            </a:r>
            <a:endParaRPr lang="ru-RU" sz="23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95695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8027" y="254247"/>
            <a:ext cx="6192205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</a:rPr>
              <a:t>ФАКУЛЬТЕТЫ </a:t>
            </a:r>
          </a:p>
          <a:p>
            <a:r>
              <a:rPr lang="ru-RU" sz="2400" b="1" dirty="0" smtClean="0">
                <a:latin typeface="Arial" panose="020B0604020202020204" pitchFamily="34" charset="0"/>
              </a:rPr>
              <a:t>И ИНСТИТУТЫ</a:t>
            </a:r>
            <a:endParaRPr lang="ru-RU" sz="1400" b="1" dirty="0" smtClean="0"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8027" y="1433585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419622"/>
            <a:ext cx="36118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ФАКУЛЬТЕТ АВТОМАТИКИ И ВЫЧИСЛИТЕЛЬНОЙ ТЕХНИКИ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8027" y="1800142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1797010"/>
            <a:ext cx="30251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ФАКУЛЬТЕТ</a:t>
            </a:r>
            <a:r>
              <a:rPr lang="en-US" sz="900" b="1" i="1" dirty="0">
                <a:latin typeface="Arial" panose="020B0604020202020204" pitchFamily="34" charset="0"/>
                <a:ea typeface="Stem" panose="020B0503020203020204" pitchFamily="34" charset="-52"/>
              </a:rPr>
              <a:t> </a:t>
            </a: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МЕХАТРОНИКИ И АВТОМАТИЗАЦИИ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436" y="2157124"/>
            <a:ext cx="36792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ФАКУЛЬТЕТ</a:t>
            </a:r>
            <a:r>
              <a:rPr lang="en-US" sz="900" b="1" i="1" dirty="0">
                <a:latin typeface="Arial" panose="020B0604020202020204" pitchFamily="34" charset="0"/>
                <a:ea typeface="Stem" panose="020B0503020203020204" pitchFamily="34" charset="-52"/>
              </a:rPr>
              <a:t> </a:t>
            </a: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ПРИКЛАДНОЙ МАТЕМАТИКИ И ИНФОРМАТИКИ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436" y="2540480"/>
            <a:ext cx="36080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ФАКУЛЬТЕТ</a:t>
            </a:r>
            <a:r>
              <a:rPr lang="en-US" sz="900" b="1" i="1" dirty="0">
                <a:latin typeface="Arial" panose="020B0604020202020204" pitchFamily="34" charset="0"/>
                <a:ea typeface="Stem" panose="020B0503020203020204" pitchFamily="34" charset="-52"/>
              </a:rPr>
              <a:t> </a:t>
            </a: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ЛЕТАТЕЛЬНЫХ АППАРАТОВ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9436" y="2900306"/>
            <a:ext cx="28280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МЕХАНИКО-ТЕХНОЛОГИЧЕСКИЙ ФАКУЛЬТЕТ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3410" y="3314080"/>
            <a:ext cx="28340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ФИЗИКО-ТЕХНИЧЕСКИЙ ФАКУЛЬТЕТ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1" r="19256" b="8000"/>
          <a:stretch/>
        </p:blipFill>
        <p:spPr>
          <a:xfrm>
            <a:off x="4634848" y="0"/>
            <a:ext cx="4509151" cy="482203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70248" y="1083636"/>
            <a:ext cx="1802710" cy="583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3410" y="3724541"/>
            <a:ext cx="28340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ФАКУЛЬТЕТ ЭНЕРГЕТИКИ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3243" y="4124647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6405" y="4124647"/>
            <a:ext cx="28340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ФАКУЛЬТЕТ БИЗНЕСА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71887" y="2163768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1887" y="2908713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0248" y="3314080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0248" y="3724541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71887" y="2530237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529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8027" y="254247"/>
            <a:ext cx="6192205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</a:rPr>
              <a:t>ФАКУЛЬТЕТЫ </a:t>
            </a:r>
          </a:p>
          <a:p>
            <a:r>
              <a:rPr lang="ru-RU" sz="2400" b="1" dirty="0" smtClean="0">
                <a:latin typeface="Arial" panose="020B0604020202020204" pitchFamily="34" charset="0"/>
              </a:rPr>
              <a:t>И ИНСТИТУТЫ</a:t>
            </a:r>
            <a:endParaRPr lang="ru-RU" sz="1400" b="1" dirty="0" smtClean="0"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0248" y="1083636"/>
            <a:ext cx="1802710" cy="583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8027" y="1433585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419622"/>
            <a:ext cx="29241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ФАКУЛЬТЕТ РАДИОТЕХНИКИ И ЭЛЕКТРОНИКИ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8027" y="1800142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1797010"/>
            <a:ext cx="29001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ФАКУЛЬТЕТ</a:t>
            </a:r>
            <a:r>
              <a:rPr lang="en-US" sz="900" b="1" i="1" dirty="0">
                <a:latin typeface="Arial" panose="020B0604020202020204" pitchFamily="34" charset="0"/>
                <a:ea typeface="Stem" panose="020B0503020203020204" pitchFamily="34" charset="-52"/>
              </a:rPr>
              <a:t> </a:t>
            </a: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ГУМАНИТАРНОГО ОБРАЗОВАНИЯ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887" y="2163768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9436" y="2157124"/>
            <a:ext cx="36327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ИНСТИТУТ СОЦИАЛЬНЫХ ТЕХНОЛОГИЙ И РЕАБИЛИТАЦИИ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436" y="2535358"/>
            <a:ext cx="36080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ИНСТИТУТ ДИСТАНЦИОННОГО ОБУЧЕНИЯ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1887" y="2908713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9436" y="2900306"/>
            <a:ext cx="27366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ФАКУЛЬТЕТ ПОВЫШЕНИЯ КВАЛИФИКАЦИИ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0248" y="3314080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3410" y="3314080"/>
            <a:ext cx="28340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НАРОДНЫЙ ФАКУЛЬТЕТ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70248" y="3724541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410" y="3659658"/>
            <a:ext cx="283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ИНСТИТУТ ДОПОЛНИТЕЛЬНОГО </a:t>
            </a:r>
          </a:p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ПРОФЕССИОНАЛЬНОГО ОБРАЗОВАНИЯ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2" r="17064" b="8000"/>
          <a:stretch/>
        </p:blipFill>
        <p:spPr>
          <a:xfrm>
            <a:off x="4633912" y="0"/>
            <a:ext cx="4510087" cy="482303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71887" y="2530237"/>
            <a:ext cx="215001" cy="2175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046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8027" y="254247"/>
            <a:ext cx="4319873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</a:rPr>
              <a:t>НАУЧНЫЕ </a:t>
            </a:r>
          </a:p>
          <a:p>
            <a:r>
              <a:rPr lang="ru-RU" sz="2400" b="1" dirty="0" smtClean="0">
                <a:latin typeface="Arial" panose="020B0604020202020204" pitchFamily="34" charset="0"/>
              </a:rPr>
              <a:t>ПРОЕКТЫ</a:t>
            </a:r>
            <a:endParaRPr lang="ru-RU" sz="1400" b="1" dirty="0" smtClean="0"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0248" y="1083636"/>
            <a:ext cx="1802710" cy="583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8027" y="1433585"/>
            <a:ext cx="215001" cy="217545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295330"/>
            <a:ext cx="39276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РАЗРАБОТКА ЭЛЕМЕНТНОЙ БАЗЫ КВАНТОВОЙ ЭЛЕКТРОНИКИ, </a:t>
            </a:r>
          </a:p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НИЗКОТЕМПЕРАТУРНОЙ И СВЧ-ЭЛЕКТРОНИКИ </a:t>
            </a:r>
          </a:p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ДЛЯ КВАНТОВЫХ СИСТЕМ ОБРАБОТКИ ИНФОРМАЦИИ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8027" y="2006731"/>
            <a:ext cx="215001" cy="217545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1923678"/>
            <a:ext cx="382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ТЕХНОЛОГИЯ ПРОИЗВОДСТВА КЕРАМИКИ И КЕРАМИЧЕСКИХ </a:t>
            </a:r>
          </a:p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КОМПОЗИТОВ ДЛЯ ИЗДЕЛИЙ МЕДИЦИНСКОГО НАЗНАЧЕНИЯ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436" y="2392790"/>
            <a:ext cx="35894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СОЗДАНИЕ ВЫСОКОТЕХНОЛОГИЧНОГО ПРОИЗВОДСТВА </a:t>
            </a:r>
            <a:b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</a:b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СИСТЕМ БЕСПЕРЕБОЙНОГО ПИТАНИЯ И НАКОПЛЕНИЯ </a:t>
            </a:r>
            <a:b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</a:b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ЭЛЕКТРИЧЕСКОЙ ЭНЕРГИИ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9436" y="2972928"/>
            <a:ext cx="3608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ИСПЫТАНИЯ И РАСЧЕТНО-ЭКСПЕРИМЕНТАЛЬНЫЙ МОДАЛЬНЫЙ АНАЛИЗ КРУПНОГАБАРИТНЫХ ТРАНСФОРМИРУЕМЫХ КОНСТРУКЦИЙ ДЛЯ АВИАЦИИ </a:t>
            </a:r>
            <a:b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</a:b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И КОСМОСА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8027" y="3898041"/>
            <a:ext cx="215001" cy="217545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576" y="3683647"/>
            <a:ext cx="3608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IN-SITU ИССЛЕДОВАНИЕ БЫСТРОПРОТЕКАЮЩИХ СТРУКТУРНЫХ ПРЕВРАЩЕНИЙ В МЕТАЛЛИЧЕСКИХ СПЛАВАХ В ПРОЦЕССЕ ТРЕНИЯ С ИСПОЛЬЗОВАНИЕМ СИНХРОТРОННОЙ МИКРОДИФРАКТОМЕТРИИ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8027" y="2549620"/>
            <a:ext cx="215001" cy="217545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1887" y="3180507"/>
            <a:ext cx="215001" cy="217545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49" b="11404"/>
          <a:stretch/>
        </p:blipFill>
        <p:spPr>
          <a:xfrm>
            <a:off x="4637075" y="0"/>
            <a:ext cx="4506925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81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8027" y="254247"/>
            <a:ext cx="6192205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</a:rPr>
              <a:t>НАУЧНЫЕ </a:t>
            </a:r>
          </a:p>
          <a:p>
            <a:r>
              <a:rPr lang="ru-RU" sz="2400" b="1" dirty="0" smtClean="0">
                <a:latin typeface="Arial" panose="020B0604020202020204" pitchFamily="34" charset="0"/>
              </a:rPr>
              <a:t>ПРОЕКТЫ</a:t>
            </a:r>
            <a:endParaRPr lang="ru-RU" sz="1400" b="1" dirty="0" smtClean="0"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0248" y="1083636"/>
            <a:ext cx="1802710" cy="583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07" b="8000"/>
          <a:stretch/>
        </p:blipFill>
        <p:spPr>
          <a:xfrm>
            <a:off x="4621197" y="-1"/>
            <a:ext cx="4522803" cy="48260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8027" y="1433585"/>
            <a:ext cx="215001" cy="217545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1295330"/>
            <a:ext cx="34916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ЭНЕРГОЭФФЕКТИВНЫЕ ЭЛЕКТРИЧЕСКИЕ ДВИГАТЕЛИ </a:t>
            </a:r>
          </a:p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С НЕТРАДИЦИОННЫМИ ОБМОТОЧНЫМИ СТРУКТУРАМИ </a:t>
            </a:r>
          </a:p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И ПОСТОЯННЫМИ МАГНИТАМИ 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8027" y="2006731"/>
            <a:ext cx="215001" cy="217545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416" y="1856360"/>
            <a:ext cx="3775393" cy="53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  <a:cs typeface="Times New Roman" panose="02020603050405020304" pitchFamily="18" charset="0"/>
              </a:rPr>
              <a:t>СИСТЕМНОЕ И ПРИКЛАДНОЕ ПРОГРАММНОЕ ОБЕСПЕЧЕНИЕ</a:t>
            </a:r>
          </a:p>
          <a:p>
            <a:pPr algn="just">
              <a:lnSpc>
                <a:spcPct val="107000"/>
              </a:lnSpc>
            </a:pP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  <a:cs typeface="Times New Roman" panose="02020603050405020304" pitchFamily="18" charset="0"/>
              </a:rPr>
              <a:t>ДЛЯ РЕШЕНИЯ ЗАДАЧ РАСЧЕТА ЭЛЕКТРОМАГНИТНЫХ, </a:t>
            </a:r>
          </a:p>
          <a:p>
            <a:pPr algn="just">
              <a:lnSpc>
                <a:spcPct val="107000"/>
              </a:lnSpc>
            </a:pP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  <a:cs typeface="Times New Roman" panose="02020603050405020304" pitchFamily="18" charset="0"/>
              </a:rPr>
              <a:t>ТЕПЛОВЫХ ПОЛЕЙ И ПОЛЕЙ МЕХАНИЧЕСКИХ НАПРЯЖЕНИЙ 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887" y="3180507"/>
            <a:ext cx="215001" cy="217545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2377" y="2954353"/>
            <a:ext cx="3788217" cy="685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  <a:cs typeface="Times New Roman" panose="02020603050405020304" pitchFamily="18" charset="0"/>
              </a:rPr>
              <a:t>ПИЛОТНЫЙ ПРОЕКТ ИЗОЛИРОВАННО РАБОТАЮЩИХ </a:t>
            </a:r>
          </a:p>
          <a:p>
            <a:pPr algn="just">
              <a:lnSpc>
                <a:spcPct val="107000"/>
              </a:lnSpc>
            </a:pP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  <a:cs typeface="Times New Roman" panose="02020603050405020304" pitchFamily="18" charset="0"/>
              </a:rPr>
              <a:t>ЭНЕРГОСИСТЕМ (ИРЭС) НА БАЗЕ РАСПРЕДЕЛЕННОЙ МАЛОЙ </a:t>
            </a:r>
          </a:p>
          <a:p>
            <a:pPr algn="just">
              <a:lnSpc>
                <a:spcPct val="107000"/>
              </a:lnSpc>
            </a:pP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  <a:cs typeface="Times New Roman" panose="02020603050405020304" pitchFamily="18" charset="0"/>
              </a:rPr>
              <a:t>ГЕНЕРАЦИИ И ИХ ПРИСОЕДИНЕНИЕ К СУЩЕСТВУЮЩИМ </a:t>
            </a:r>
          </a:p>
          <a:p>
            <a:pPr algn="just">
              <a:lnSpc>
                <a:spcPct val="107000"/>
              </a:lnSpc>
            </a:pPr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  <a:cs typeface="Times New Roman" panose="02020603050405020304" pitchFamily="18" charset="0"/>
              </a:rPr>
              <a:t>ЭЛЕКТРИЧЕСКИМ СЕТЯМ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8027" y="2549620"/>
            <a:ext cx="215001" cy="217545"/>
          </a:xfrm>
          <a:prstGeom prst="rect">
            <a:avLst/>
          </a:prstGeom>
          <a:solidFill>
            <a:srgbClr val="0F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576" y="2393238"/>
            <a:ext cx="36080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>
                <a:latin typeface="Arial" panose="020B0604020202020204" pitchFamily="34" charset="0"/>
                <a:ea typeface="Stem" panose="020B0503020203020204" pitchFamily="34" charset="-52"/>
              </a:rPr>
              <a:t>РАЗРАБОТКА ЭНЕРГОПРЕОБРАЗУЮЩЕЙ АППАРАТУРЫ КОСМИЧЕСКИХ АППАРАТОВ И МЕХАТРОННЫХ МОДУЛЕЙ ДВОЙНОГО НАЗНАЧЕНИЯ </a:t>
            </a:r>
            <a:endParaRPr lang="ru-RU" sz="900" b="1" i="1" dirty="0">
              <a:latin typeface="Arial" panose="020B0604020202020204" pitchFamily="34" charset="0"/>
              <a:ea typeface="Stem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53863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8027" y="254247"/>
            <a:ext cx="4319873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</a:rPr>
              <a:t>ИННОВАЦИОННАЯ</a:t>
            </a:r>
          </a:p>
          <a:p>
            <a:r>
              <a:rPr lang="ru-RU" sz="2400" b="1" dirty="0" smtClean="0">
                <a:latin typeface="Arial" panose="020B0604020202020204" pitchFamily="34" charset="0"/>
              </a:rPr>
              <a:t>СТРУКТУРА</a:t>
            </a:r>
            <a:endParaRPr lang="ru-RU" sz="1400" b="1" dirty="0" smtClean="0"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0248" y="1083636"/>
            <a:ext cx="1802710" cy="583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3767" y="1423798"/>
            <a:ext cx="3184940" cy="571887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2064" y="1460742"/>
            <a:ext cx="292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ЦЕНТРОВ КОЛЛЕКТИВНОГО</a:t>
            </a:r>
          </a:p>
          <a:p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ПОЛЬЗОВАНИЯ</a:t>
            </a:r>
            <a:endParaRPr lang="ru-RU" sz="1400" b="1" i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9167" y="3867938"/>
            <a:ext cx="228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&gt;13 500 СТУДЕНТОВ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8567" y="1423797"/>
            <a:ext cx="565200" cy="5718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590" y="1440708"/>
            <a:ext cx="564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6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4397" y="3671644"/>
            <a:ext cx="3253287" cy="571887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0556" y="3695976"/>
            <a:ext cx="311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СТУДЕНЧЕСКИХ КОНСТРУКТОРСКИХ БЮРО</a:t>
            </a:r>
            <a:endParaRPr lang="ru-RU" sz="1400" b="1" i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671643"/>
            <a:ext cx="564932" cy="5718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854" y="3704714"/>
            <a:ext cx="359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3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00909" y="2365721"/>
            <a:ext cx="228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&gt;13 500 СТУДЕНТОВ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64397" y="2169427"/>
            <a:ext cx="3255029" cy="571887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8302" y="2301480"/>
            <a:ext cx="3053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ИНЖИНИРИНГОВЫХ ЦЕНТРОВ</a:t>
            </a:r>
            <a:endParaRPr lang="ru-RU" sz="1400" b="1" i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9287" y="2169426"/>
            <a:ext cx="563190" cy="5718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310" y="2186337"/>
            <a:ext cx="56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6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0190" y="3116991"/>
            <a:ext cx="228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&gt;13 500 СТУДЕНТОВ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64397" y="2920697"/>
            <a:ext cx="3254310" cy="571887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00556" y="2953970"/>
            <a:ext cx="311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ЦЕНТРОВ НАУЧНО-ТЕХНИЧЕСКОЙ ИНФОРМАЦИИ</a:t>
            </a:r>
            <a:endParaRPr lang="ru-RU" sz="1400" b="1" i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68568" y="2920696"/>
            <a:ext cx="563908" cy="5718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6647" y="2937607"/>
            <a:ext cx="427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5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pic>
        <p:nvPicPr>
          <p:cNvPr id="24" name="Рисунок 23"/>
          <p:cNvPicPr>
            <a:picLocks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9" b="2464"/>
          <a:stretch/>
        </p:blipFill>
        <p:spPr>
          <a:xfrm>
            <a:off x="4637075" y="0"/>
            <a:ext cx="4506925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46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8027" y="254247"/>
            <a:ext cx="4319873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</a:rPr>
              <a:t>ИННОВАЦИОННАЯ</a:t>
            </a:r>
          </a:p>
          <a:p>
            <a:r>
              <a:rPr lang="ru-RU" sz="2400" b="1" dirty="0" smtClean="0">
                <a:latin typeface="Arial" panose="020B0604020202020204" pitchFamily="34" charset="0"/>
              </a:rPr>
              <a:t>СТРУКТУРА</a:t>
            </a:r>
            <a:endParaRPr lang="ru-RU" sz="1400" b="1" dirty="0" smtClean="0"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0248" y="1083636"/>
            <a:ext cx="1802710" cy="583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3767" y="1423798"/>
            <a:ext cx="3184940" cy="571887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3278" y="1460742"/>
            <a:ext cx="292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МАЛЫХ ИННОВАЦИОННЫХ</a:t>
            </a:r>
          </a:p>
          <a:p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ПРЕДПРИЯТИЙ</a:t>
            </a:r>
            <a:endParaRPr lang="ru-RU" sz="1400" b="1" i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9167" y="3867938"/>
            <a:ext cx="228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&gt;13 500 СТУДЕНТОВ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8566" y="1423797"/>
            <a:ext cx="631989" cy="5718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590" y="1440708"/>
            <a:ext cx="643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26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671644"/>
            <a:ext cx="3750140" cy="571887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5174" y="3795886"/>
            <a:ext cx="3117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ЦЕНТР ПРОТОТИПИРОВАНИЯ</a:t>
            </a:r>
            <a:endParaRPr lang="ru-RU" sz="1400" b="1" i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0909" y="2365721"/>
            <a:ext cx="228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&gt;13 500 СТУДЕНТОВ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5174" y="2169427"/>
            <a:ext cx="3704252" cy="571887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8302" y="2194085"/>
            <a:ext cx="3053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СТУДЕНЧЕСКИХ</a:t>
            </a:r>
          </a:p>
          <a:p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БИЗНЕС-ИНКУБАТОРА</a:t>
            </a:r>
            <a:endParaRPr lang="ru-RU" sz="1400" b="1" i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9287" y="2169426"/>
            <a:ext cx="563190" cy="5718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310" y="2186337"/>
            <a:ext cx="56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2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0190" y="3116991"/>
            <a:ext cx="228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&gt;13 500 СТУДЕНТОВ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7544" y="2920697"/>
            <a:ext cx="3751163" cy="571887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3730" y="2953970"/>
            <a:ext cx="3117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</a:rPr>
              <a:t>ИННОВАЦИОННО-ТЕХНОЛОГИЧЕСКИЙ ЦЕНТР</a:t>
            </a:r>
            <a:endParaRPr lang="ru-RU" sz="1400" b="1" i="1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</a:endParaRPr>
          </a:p>
        </p:txBody>
      </p:sp>
      <p:pic>
        <p:nvPicPr>
          <p:cNvPr id="20" name="Рисунок 19"/>
          <p:cNvPicPr>
            <a:picLocks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75" r="5960" b="8000"/>
          <a:stretch/>
        </p:blipFill>
        <p:spPr>
          <a:xfrm>
            <a:off x="4637075" y="0"/>
            <a:ext cx="4506925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634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1045</Words>
  <Application>Microsoft Office PowerPoint</Application>
  <PresentationFormat>Экран (16:9)</PresentationFormat>
  <Paragraphs>303</Paragraphs>
  <Slides>21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Stem</vt:lpstr>
      <vt:lpstr>Stem Bold</vt:lpstr>
      <vt:lpstr>Stem Text</vt:lpstr>
      <vt:lpstr>Times New Roman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VK</dc:creator>
  <cp:lastModifiedBy>VK</cp:lastModifiedBy>
  <cp:revision>4</cp:revision>
  <dcterms:created xsi:type="dcterms:W3CDTF">2019-11-21T02:55:52Z</dcterms:created>
  <dcterms:modified xsi:type="dcterms:W3CDTF">2019-11-21T03:23:44Z</dcterms:modified>
</cp:coreProperties>
</file>